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4"/>
  </p:sldMasterIdLst>
  <p:notesMasterIdLst>
    <p:notesMasterId r:id="rId45"/>
  </p:notesMasterIdLst>
  <p:handoutMasterIdLst>
    <p:handoutMasterId r:id="rId46"/>
  </p:handoutMasterIdLst>
  <p:sldIdLst>
    <p:sldId id="313" r:id="rId5"/>
    <p:sldId id="790" r:id="rId6"/>
    <p:sldId id="852" r:id="rId7"/>
    <p:sldId id="724" r:id="rId8"/>
    <p:sldId id="769" r:id="rId9"/>
    <p:sldId id="778" r:id="rId10"/>
    <p:sldId id="787" r:id="rId11"/>
    <p:sldId id="727" r:id="rId12"/>
    <p:sldId id="779" r:id="rId13"/>
    <p:sldId id="780" r:id="rId14"/>
    <p:sldId id="729" r:id="rId15"/>
    <p:sldId id="757" r:id="rId16"/>
    <p:sldId id="732" r:id="rId17"/>
    <p:sldId id="731" r:id="rId18"/>
    <p:sldId id="730" r:id="rId19"/>
    <p:sldId id="734" r:id="rId20"/>
    <p:sldId id="782" r:id="rId21"/>
    <p:sldId id="789" r:id="rId22"/>
    <p:sldId id="737" r:id="rId23"/>
    <p:sldId id="788" r:id="rId24"/>
    <p:sldId id="736" r:id="rId25"/>
    <p:sldId id="783" r:id="rId26"/>
    <p:sldId id="659" r:id="rId27"/>
    <p:sldId id="280" r:id="rId28"/>
    <p:sldId id="738" r:id="rId29"/>
    <p:sldId id="853" r:id="rId30"/>
    <p:sldId id="740" r:id="rId31"/>
    <p:sldId id="741" r:id="rId32"/>
    <p:sldId id="742" r:id="rId33"/>
    <p:sldId id="752" r:id="rId34"/>
    <p:sldId id="784" r:id="rId35"/>
    <p:sldId id="764" r:id="rId36"/>
    <p:sldId id="792" r:id="rId37"/>
    <p:sldId id="785" r:id="rId38"/>
    <p:sldId id="746" r:id="rId39"/>
    <p:sldId id="768" r:id="rId40"/>
    <p:sldId id="777" r:id="rId41"/>
    <p:sldId id="755" r:id="rId42"/>
    <p:sldId id="854" r:id="rId43"/>
    <p:sldId id="750" r:id="rId44"/>
  </p:sldIdLst>
  <p:sldSz cx="12192000" cy="6858000"/>
  <p:notesSz cx="9926638" cy="67976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olt" initials="PJT" lastIdx="2" clrIdx="0"/>
  <p:cmAuthor id="1" name="Shayna Kozuch" initials="SK" lastIdx="2" clrIdx="1">
    <p:extLst>
      <p:ext uri="{19B8F6BF-5375-455C-9EA6-DF929625EA0E}">
        <p15:presenceInfo xmlns:p15="http://schemas.microsoft.com/office/powerpoint/2012/main" userId="S-1-5-21-371399076-3047136788-812747186-33748" providerId="AD"/>
      </p:ext>
    </p:extLst>
  </p:cmAuthor>
  <p:cmAuthor id="2" name="Jamie Emerson" initials="JE" lastIdx="3" clrIdx="2">
    <p:extLst>
      <p:ext uri="{19B8F6BF-5375-455C-9EA6-DF929625EA0E}">
        <p15:presenceInfo xmlns:p15="http://schemas.microsoft.com/office/powerpoint/2012/main" userId="Jamie Emerson" providerId="None"/>
      </p:ext>
    </p:extLst>
  </p:cmAuthor>
  <p:cmAuthor id="3" name="Robert Hartigan" initials="RH" lastIdx="2" clrIdx="3">
    <p:extLst>
      <p:ext uri="{19B8F6BF-5375-455C-9EA6-DF929625EA0E}">
        <p15:presenceInfo xmlns:p15="http://schemas.microsoft.com/office/powerpoint/2012/main" userId="S-1-5-21-371399076-3047136788-812747186-64067" providerId="AD"/>
      </p:ext>
    </p:extLst>
  </p:cmAuthor>
  <p:cmAuthor id="4" name="Jin" initials="J" lastIdx="1" clrIdx="4">
    <p:extLst>
      <p:ext uri="{19B8F6BF-5375-455C-9EA6-DF929625EA0E}">
        <p15:presenceInfo xmlns:p15="http://schemas.microsoft.com/office/powerpoint/2012/main" userId="5e610716b1007cb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D1"/>
    <a:srgbClr val="E0BBE4"/>
    <a:srgbClr val="C7EBE2"/>
    <a:srgbClr val="FEC8D8"/>
    <a:srgbClr val="E5FBFF"/>
    <a:srgbClr val="EFFFEB"/>
    <a:srgbClr val="5EC6AB"/>
    <a:srgbClr val="EFD8EC"/>
    <a:srgbClr val="FFE9D3"/>
    <a:srgbClr val="2641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343" autoAdjust="0"/>
  </p:normalViewPr>
  <p:slideViewPr>
    <p:cSldViewPr>
      <p:cViewPr varScale="1">
        <p:scale>
          <a:sx n="70" d="100"/>
          <a:sy n="70" d="100"/>
        </p:scale>
        <p:origin x="464" y="60"/>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1543" cy="339884"/>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GB"/>
          </a:p>
        </p:txBody>
      </p:sp>
      <p:sp>
        <p:nvSpPr>
          <p:cNvPr id="3" name="Date Placeholder 2"/>
          <p:cNvSpPr>
            <a:spLocks noGrp="1"/>
          </p:cNvSpPr>
          <p:nvPr>
            <p:ph type="dt" sz="quarter" idx="1"/>
          </p:nvPr>
        </p:nvSpPr>
        <p:spPr>
          <a:xfrm>
            <a:off x="5622799" y="0"/>
            <a:ext cx="4301543" cy="339884"/>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3FA458E1-5D45-45BA-824A-233F89B2DC5A}" type="datetimeFigureOut">
              <a:rPr lang="en-GB"/>
              <a:pPr>
                <a:defRPr/>
              </a:pPr>
              <a:t>29/10/2024</a:t>
            </a:fld>
            <a:endParaRPr lang="en-GB"/>
          </a:p>
        </p:txBody>
      </p:sp>
      <p:sp>
        <p:nvSpPr>
          <p:cNvPr id="4" name="Footer Placeholder 3"/>
          <p:cNvSpPr>
            <a:spLocks noGrp="1"/>
          </p:cNvSpPr>
          <p:nvPr>
            <p:ph type="ftr" sz="quarter" idx="2"/>
          </p:nvPr>
        </p:nvSpPr>
        <p:spPr>
          <a:xfrm>
            <a:off x="1" y="6456611"/>
            <a:ext cx="4301543" cy="339884"/>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GB"/>
          </a:p>
        </p:txBody>
      </p:sp>
      <p:sp>
        <p:nvSpPr>
          <p:cNvPr id="5" name="Slide Number Placeholder 4"/>
          <p:cNvSpPr>
            <a:spLocks noGrp="1"/>
          </p:cNvSpPr>
          <p:nvPr>
            <p:ph type="sldNum" sz="quarter" idx="3"/>
          </p:nvPr>
        </p:nvSpPr>
        <p:spPr>
          <a:xfrm>
            <a:off x="5622799" y="6456611"/>
            <a:ext cx="4301543" cy="339884"/>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5ECE329F-8B73-4538-AD0B-2F5D130DCD94}" type="slidenum">
              <a:rPr lang="en-GB"/>
              <a:pPr>
                <a:defRPr/>
              </a:pPr>
              <a:t>‹#›</a:t>
            </a:fld>
            <a:endParaRPr lang="en-GB"/>
          </a:p>
        </p:txBody>
      </p:sp>
    </p:spTree>
    <p:extLst>
      <p:ext uri="{BB962C8B-B14F-4D97-AF65-F5344CB8AC3E}">
        <p14:creationId xmlns:p14="http://schemas.microsoft.com/office/powerpoint/2010/main" val="2237111560"/>
      </p:ext>
    </p:extLst>
  </p:cSld>
  <p:clrMap bg1="lt1" tx1="dk1" bg2="lt2" tx2="dk2" accent1="accent1" accent2="accent2" accent3="accent3" accent4="accent4" accent5="accent5" accent6="accent6" hlink="hlink" folHlink="folHlink"/>
  <p:hf sldNum="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1543" cy="339884"/>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GB"/>
          </a:p>
        </p:txBody>
      </p:sp>
      <p:sp>
        <p:nvSpPr>
          <p:cNvPr id="3" name="Date Placeholder 2"/>
          <p:cNvSpPr>
            <a:spLocks noGrp="1"/>
          </p:cNvSpPr>
          <p:nvPr>
            <p:ph type="dt" idx="1"/>
          </p:nvPr>
        </p:nvSpPr>
        <p:spPr>
          <a:xfrm>
            <a:off x="5622799" y="0"/>
            <a:ext cx="4301543" cy="339884"/>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290B6622-863A-4BE9-BC94-A31EBED98D3D}" type="datetimeFigureOut">
              <a:rPr lang="en-GB"/>
              <a:pPr>
                <a:defRPr/>
              </a:pPr>
              <a:t>29/10/2024</a:t>
            </a:fld>
            <a:endParaRPr lang="en-GB"/>
          </a:p>
        </p:txBody>
      </p:sp>
      <p:sp>
        <p:nvSpPr>
          <p:cNvPr id="4" name="Slide Image Placeholder 3"/>
          <p:cNvSpPr>
            <a:spLocks noGrp="1" noRot="1" noChangeAspect="1"/>
          </p:cNvSpPr>
          <p:nvPr>
            <p:ph type="sldImg" idx="2"/>
          </p:nvPr>
        </p:nvSpPr>
        <p:spPr>
          <a:xfrm>
            <a:off x="2697163" y="509588"/>
            <a:ext cx="4532312" cy="2549525"/>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p:cNvSpPr>
            <a:spLocks noGrp="1"/>
          </p:cNvSpPr>
          <p:nvPr>
            <p:ph type="body" sz="quarter" idx="3"/>
          </p:nvPr>
        </p:nvSpPr>
        <p:spPr>
          <a:xfrm>
            <a:off x="992665" y="3228896"/>
            <a:ext cx="7941310" cy="305895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p:cNvSpPr>
            <a:spLocks noGrp="1"/>
          </p:cNvSpPr>
          <p:nvPr>
            <p:ph type="ftr" sz="quarter" idx="4"/>
          </p:nvPr>
        </p:nvSpPr>
        <p:spPr>
          <a:xfrm>
            <a:off x="1" y="6456611"/>
            <a:ext cx="4301543" cy="339884"/>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GB"/>
          </a:p>
        </p:txBody>
      </p:sp>
      <p:sp>
        <p:nvSpPr>
          <p:cNvPr id="7" name="Slide Number Placeholder 6"/>
          <p:cNvSpPr>
            <a:spLocks noGrp="1"/>
          </p:cNvSpPr>
          <p:nvPr>
            <p:ph type="sldNum" sz="quarter" idx="5"/>
          </p:nvPr>
        </p:nvSpPr>
        <p:spPr>
          <a:xfrm>
            <a:off x="5622799" y="6456611"/>
            <a:ext cx="4301543" cy="339884"/>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C4051C8F-D56F-4D7F-A4D3-C6F16E2DA686}" type="slidenum">
              <a:rPr lang="en-GB"/>
              <a:pPr>
                <a:defRPr/>
              </a:pPr>
              <a:t>‹#›</a:t>
            </a:fld>
            <a:endParaRPr lang="en-GB"/>
          </a:p>
        </p:txBody>
      </p:sp>
    </p:spTree>
    <p:extLst>
      <p:ext uri="{BB962C8B-B14F-4D97-AF65-F5344CB8AC3E}">
        <p14:creationId xmlns:p14="http://schemas.microsoft.com/office/powerpoint/2010/main" val="3851265521"/>
      </p:ext>
    </p:extLst>
  </p:cSld>
  <p:clrMap bg1="lt1" tx1="dk1" bg2="lt2" tx2="dk2" accent1="accent1" accent2="accent2" accent3="accent3" accent4="accent4" accent5="accent5" accent6="accent6" hlink="hlink" folHlink="folHlink"/>
  <p:hf sldNum="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0AF30FD-2433-4B0F-A51E-44510448479C}" type="datetimeFigureOut">
              <a:rPr lang="en-GB" smtClean="0">
                <a:solidFill>
                  <a:prstClr val="black">
                    <a:tint val="75000"/>
                  </a:prstClr>
                </a:solidFill>
              </a:rPr>
              <a:pPr/>
              <a:t>29/10/2024</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9590987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AF30FD-2433-4B0F-A51E-44510448479C}" type="datetimeFigureOut">
              <a:rPr lang="en-GB" smtClean="0">
                <a:solidFill>
                  <a:prstClr val="black">
                    <a:tint val="75000"/>
                  </a:prstClr>
                </a:solidFill>
              </a:rPr>
              <a:pPr/>
              <a:t>29/10/2024</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723543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AF30FD-2433-4B0F-A51E-44510448479C}" type="datetimeFigureOut">
              <a:rPr lang="en-GB" smtClean="0">
                <a:solidFill>
                  <a:prstClr val="black">
                    <a:tint val="75000"/>
                  </a:prstClr>
                </a:solidFill>
              </a:rPr>
              <a:pPr/>
              <a:t>29/10/2024</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49717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AF30FD-2433-4B0F-A51E-44510448479C}" type="datetimeFigureOut">
              <a:rPr lang="en-GB" smtClean="0">
                <a:solidFill>
                  <a:prstClr val="black">
                    <a:tint val="75000"/>
                  </a:prstClr>
                </a:solidFill>
              </a:rPr>
              <a:pPr/>
              <a:t>29/10/2024</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8463547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0AF30FD-2433-4B0F-A51E-44510448479C}" type="datetimeFigureOut">
              <a:rPr lang="en-GB" smtClean="0">
                <a:solidFill>
                  <a:prstClr val="black">
                    <a:tint val="75000"/>
                  </a:prstClr>
                </a:solidFill>
              </a:rPr>
              <a:pPr/>
              <a:t>29/10/2024</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281202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0AF30FD-2433-4B0F-A51E-44510448479C}" type="datetimeFigureOut">
              <a:rPr lang="en-GB" smtClean="0">
                <a:solidFill>
                  <a:prstClr val="black">
                    <a:tint val="75000"/>
                  </a:prstClr>
                </a:solidFill>
              </a:rPr>
              <a:pPr/>
              <a:t>29/10/2024</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34512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0AF30FD-2433-4B0F-A51E-44510448479C}" type="datetimeFigureOut">
              <a:rPr lang="en-GB" smtClean="0">
                <a:solidFill>
                  <a:prstClr val="black">
                    <a:tint val="75000"/>
                  </a:prstClr>
                </a:solidFill>
              </a:rPr>
              <a:pPr/>
              <a:t>29/10/2024</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5393802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10/29/2024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11672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AF30FD-2433-4B0F-A51E-44510448479C}" type="datetimeFigureOut">
              <a:rPr lang="en-GB" smtClean="0">
                <a:solidFill>
                  <a:prstClr val="black">
                    <a:tint val="75000"/>
                  </a:prstClr>
                </a:solidFill>
              </a:rPr>
              <a:pPr/>
              <a:t>29/10/2024</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235638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0AF30FD-2433-4B0F-A51E-44510448479C}" type="datetimeFigureOut">
              <a:rPr lang="en-GB" smtClean="0">
                <a:solidFill>
                  <a:prstClr val="black">
                    <a:tint val="75000"/>
                  </a:prstClr>
                </a:solidFill>
              </a:rPr>
              <a:pPr/>
              <a:t>29/10/2024</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701087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0AF30FD-2433-4B0F-A51E-44510448479C}" type="datetimeFigureOut">
              <a:rPr lang="en-GB" smtClean="0">
                <a:solidFill>
                  <a:prstClr val="black">
                    <a:tint val="75000"/>
                  </a:prstClr>
                </a:solidFill>
              </a:rPr>
              <a:pPr/>
              <a:t>29/10/2024</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498155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5FB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AF30FD-2433-4B0F-A51E-44510448479C}" type="datetimeFigureOut">
              <a:rPr lang="en-GB" smtClean="0">
                <a:solidFill>
                  <a:prstClr val="black">
                    <a:tint val="75000"/>
                  </a:prstClr>
                </a:solidFill>
              </a:rPr>
              <a:pPr/>
              <a:t>29/10/2024</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858399912"/>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3376"/>
            <a:ext cx="6298242" cy="6854624"/>
          </a:xfrm>
          <a:prstGeom prst="rect">
            <a:avLst/>
          </a:prstGeom>
        </p:spPr>
      </p:pic>
      <p:pic>
        <p:nvPicPr>
          <p:cNvPr id="9221"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8" name="Rectangle 7"/>
          <p:cNvSpPr/>
          <p:nvPr/>
        </p:nvSpPr>
        <p:spPr>
          <a:xfrm>
            <a:off x="6744072" y="508166"/>
            <a:ext cx="5040560" cy="5007525"/>
          </a:xfrm>
          <a:prstGeom prst="rect">
            <a:avLst/>
          </a:prstGeom>
        </p:spPr>
        <p:txBody>
          <a:bodyPr wrap="square">
            <a:spAutoFit/>
          </a:bodyPr>
          <a:lstStyle/>
          <a:p>
            <a:pPr algn="ctr">
              <a:lnSpc>
                <a:spcPct val="119000"/>
              </a:lnSpc>
              <a:spcAft>
                <a:spcPts val="600"/>
              </a:spcAft>
            </a:pPr>
            <a:r>
              <a:rPr lang="en-US" sz="3600" b="1" kern="1400" dirty="0">
                <a:solidFill>
                  <a:srgbClr val="002060"/>
                </a:solidFill>
                <a:latin typeface="Verdana" panose="020B0604030504040204" pitchFamily="34" charset="0"/>
              </a:rPr>
              <a:t>Oral Communication Skills A </a:t>
            </a:r>
          </a:p>
          <a:p>
            <a:pPr algn="ctr">
              <a:lnSpc>
                <a:spcPct val="119000"/>
              </a:lnSpc>
              <a:spcAft>
                <a:spcPts val="600"/>
              </a:spcAft>
            </a:pPr>
            <a:r>
              <a:rPr lang="en-US" sz="2400" b="1" kern="1400" dirty="0">
                <a:solidFill>
                  <a:srgbClr val="1B2A6B"/>
                </a:solidFill>
                <a:latin typeface="Verdana" panose="020B0604030504040204" pitchFamily="34" charset="0"/>
              </a:rPr>
              <a:t>(CELEN069)</a:t>
            </a:r>
            <a:endParaRPr lang="en-US" sz="3600" b="1" kern="1400" dirty="0">
              <a:solidFill>
                <a:srgbClr val="1B2A6B"/>
              </a:solidFill>
              <a:latin typeface="Verdana" panose="020B0604030504040204" pitchFamily="34" charset="0"/>
            </a:endParaRPr>
          </a:p>
          <a:p>
            <a:pPr algn="ctr">
              <a:lnSpc>
                <a:spcPct val="119000"/>
              </a:lnSpc>
            </a:pPr>
            <a:endParaRPr lang="en-US" sz="2800" b="1" kern="1400" dirty="0">
              <a:solidFill>
                <a:srgbClr val="1B2A6B"/>
              </a:solidFill>
              <a:latin typeface="Verdana" panose="020B0604030504040204" pitchFamily="34" charset="0"/>
            </a:endParaRPr>
          </a:p>
          <a:p>
            <a:pPr algn="ctr">
              <a:lnSpc>
                <a:spcPct val="119000"/>
              </a:lnSpc>
            </a:pPr>
            <a:r>
              <a:rPr lang="en-US" sz="2400" i="1" kern="1400" dirty="0">
                <a:latin typeface="Verdana" panose="020B0604030504040204" pitchFamily="34" charset="0"/>
              </a:rPr>
              <a:t>Core Unit 4</a:t>
            </a:r>
          </a:p>
          <a:p>
            <a:pPr algn="ctr">
              <a:lnSpc>
                <a:spcPct val="119000"/>
              </a:lnSpc>
            </a:pPr>
            <a:r>
              <a:rPr lang="en-US" sz="2400" b="1" kern="1400" dirty="0">
                <a:latin typeface="Verdana" panose="020B0604030504040204" pitchFamily="34" charset="0"/>
              </a:rPr>
              <a:t>Language change</a:t>
            </a:r>
          </a:p>
          <a:p>
            <a:pPr algn="ctr">
              <a:lnSpc>
                <a:spcPct val="119000"/>
              </a:lnSpc>
            </a:pPr>
            <a:endParaRPr lang="en-US" sz="2800" b="1" kern="1400" dirty="0">
              <a:latin typeface="Verdana" panose="020B0604030504040204" pitchFamily="34" charset="0"/>
            </a:endParaRPr>
          </a:p>
          <a:p>
            <a:pPr algn="ctr">
              <a:lnSpc>
                <a:spcPct val="119000"/>
              </a:lnSpc>
            </a:pPr>
            <a:r>
              <a:rPr lang="en-US" sz="2400" kern="1400" dirty="0">
                <a:latin typeface="Verdana" panose="020B0604030504040204" pitchFamily="34" charset="0"/>
              </a:rPr>
              <a:t>Lesson 6.1</a:t>
            </a:r>
          </a:p>
        </p:txBody>
      </p:sp>
    </p:spTree>
    <p:extLst>
      <p:ext uri="{BB962C8B-B14F-4D97-AF65-F5344CB8AC3E}">
        <p14:creationId xmlns:p14="http://schemas.microsoft.com/office/powerpoint/2010/main" val="3591253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2"/>
          <p:cNvGrpSpPr>
            <a:grpSpLocks/>
          </p:cNvGrpSpPr>
          <p:nvPr/>
        </p:nvGrpSpPr>
        <p:grpSpPr bwMode="auto">
          <a:xfrm>
            <a:off x="2567606" y="279885"/>
            <a:ext cx="8208912" cy="556827"/>
            <a:chOff x="103092947" y="106166598"/>
            <a:chExt cx="6844180" cy="556506"/>
          </a:xfrm>
        </p:grpSpPr>
        <p:sp>
          <p:nvSpPr>
            <p:cNvPr id="7" name="Text Box 3"/>
            <p:cNvSpPr txBox="1">
              <a:spLocks noChangeArrowheads="1"/>
            </p:cNvSpPr>
            <p:nvPr/>
          </p:nvSpPr>
          <p:spPr bwMode="auto">
            <a:xfrm>
              <a:off x="103121219" y="106166598"/>
              <a:ext cx="6815908"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Preparing for the lecture: </a:t>
              </a:r>
              <a:r>
                <a:rPr lang="en-GB" altLang="en-US" sz="2400" dirty="0">
                  <a:solidFill>
                    <a:srgbClr val="000000"/>
                  </a:solidFill>
                  <a:latin typeface="Verdana" panose="020B0604030504040204" pitchFamily="34" charset="0"/>
                </a:rPr>
                <a:t>Vocabulary building (B)</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2" name="Rectangle 1"/>
          <p:cNvSpPr/>
          <p:nvPr/>
        </p:nvSpPr>
        <p:spPr>
          <a:xfrm>
            <a:off x="225791" y="3212976"/>
            <a:ext cx="11737303" cy="3416320"/>
          </a:xfrm>
          <a:prstGeom prst="rect">
            <a:avLst/>
          </a:prstGeom>
          <a:solidFill>
            <a:srgbClr val="FFFFD1"/>
          </a:solidFill>
        </p:spPr>
        <p:txBody>
          <a:bodyPr wrap="square">
            <a:spAutoFit/>
          </a:bodyPr>
          <a:lstStyle/>
          <a:p>
            <a:pPr lvl="1" fontAlgn="base"/>
            <a:r>
              <a:rPr lang="en-US" sz="2400" dirty="0">
                <a:latin typeface="Calibri" panose="020F0502020204030204" pitchFamily="34" charset="0"/>
                <a:ea typeface="Times New Roman" panose="02020603050405020304" pitchFamily="18" charset="0"/>
              </a:rPr>
              <a:t>e.g. The </a:t>
            </a:r>
            <a:r>
              <a:rPr lang="en-US" sz="2400" b="1" dirty="0">
                <a:latin typeface="Calibri "/>
                <a:ea typeface="Times New Roman" panose="02020603050405020304" pitchFamily="18" charset="0"/>
              </a:rPr>
              <a:t>w</a:t>
            </a:r>
            <a:r>
              <a:rPr lang="en-US" sz="2400" b="1" u="sng" dirty="0">
                <a:solidFill>
                  <a:srgbClr val="002060"/>
                </a:solidFill>
                <a:latin typeface="Ink Free" panose="03080402000500000000" pitchFamily="66" charset="0"/>
                <a:ea typeface="Times New Roman" panose="02020603050405020304" pitchFamily="18" charset="0"/>
                <a:cs typeface="Dreaming Outloud Script Pro"/>
              </a:rPr>
              <a:t>idespread</a:t>
            </a:r>
            <a:r>
              <a:rPr lang="en-US" sz="2400" b="1" dirty="0">
                <a:solidFill>
                  <a:srgbClr val="002060"/>
                </a:solidFill>
                <a:latin typeface="Ink Free" panose="03080402000500000000" pitchFamily="66" charset="0"/>
                <a:ea typeface="Times New Roman" panose="02020603050405020304" pitchFamily="18" charset="0"/>
                <a:cs typeface="Dreaming Outloud Script Pro"/>
              </a:rPr>
              <a:t> </a:t>
            </a:r>
            <a:r>
              <a:rPr lang="en-US" sz="2400" b="1" dirty="0">
                <a:latin typeface="Calibri "/>
                <a:ea typeface="Times New Roman" panose="02020603050405020304" pitchFamily="18" charset="0"/>
              </a:rPr>
              <a:t>u</a:t>
            </a:r>
            <a:r>
              <a:rPr lang="en-US" sz="2400" b="1" u="sng" dirty="0">
                <a:solidFill>
                  <a:srgbClr val="002060"/>
                </a:solidFill>
                <a:latin typeface="Ink Free" panose="03080402000500000000" pitchFamily="66" charset="0"/>
                <a:ea typeface="Times New Roman" panose="02020603050405020304" pitchFamily="18" charset="0"/>
                <a:cs typeface="Dreaming Outloud Script Pro"/>
              </a:rPr>
              <a:t>se </a:t>
            </a:r>
            <a:r>
              <a:rPr lang="en-US" sz="2400" b="1" dirty="0">
                <a:latin typeface="Calibri "/>
                <a:ea typeface="Times New Roman" panose="02020603050405020304" pitchFamily="18" charset="0"/>
              </a:rPr>
              <a:t>o</a:t>
            </a:r>
            <a:r>
              <a:rPr lang="en-US" sz="2400" b="1" u="sng" dirty="0">
                <a:solidFill>
                  <a:srgbClr val="002060"/>
                </a:solidFill>
                <a:latin typeface="Ink Free" panose="03080402000500000000" pitchFamily="66" charset="0"/>
                <a:ea typeface="Times New Roman" panose="02020603050405020304" pitchFamily="18" charset="0"/>
                <a:cs typeface="Dreaming Outloud Script Pro"/>
              </a:rPr>
              <a:t>f</a:t>
            </a:r>
            <a:r>
              <a:rPr lang="en-US" sz="2400" b="1" dirty="0">
                <a:solidFill>
                  <a:srgbClr val="002060"/>
                </a:solidFill>
                <a:latin typeface="Ink Free" panose="03080402000500000000" pitchFamily="66" charset="0"/>
                <a:ea typeface="Times New Roman" panose="02020603050405020304" pitchFamily="18" charset="0"/>
                <a:cs typeface="Dreaming Outloud Script Pro"/>
              </a:rPr>
              <a:t> </a:t>
            </a:r>
            <a:r>
              <a:rPr lang="en-US" sz="2400" dirty="0">
                <a:latin typeface="Calibri" panose="020F0502020204030204" pitchFamily="34" charset="0"/>
                <a:ea typeface="Times New Roman" panose="02020603050405020304" pitchFamily="18" charset="0"/>
              </a:rPr>
              <a:t>mobile phones has made communication easier.</a:t>
            </a:r>
          </a:p>
          <a:p>
            <a:pPr lvl="1" fontAlgn="base"/>
            <a:endParaRPr lang="en-US" sz="2400" dirty="0">
              <a:latin typeface="Calibri" panose="020F0502020204030204" pitchFamily="34" charset="0"/>
              <a:ea typeface="Times New Roman" panose="02020603050405020304" pitchFamily="18" charset="0"/>
            </a:endParaRPr>
          </a:p>
          <a:p>
            <a:pPr marL="342900" lvl="0" indent="-342900" fontAlgn="base">
              <a:buFont typeface="+mj-lt"/>
              <a:buAutoNum type="arabicPeriod"/>
            </a:pPr>
            <a:r>
              <a:rPr lang="en-US" sz="2400" dirty="0"/>
              <a:t>Modern street designs make the </a:t>
            </a:r>
            <a:r>
              <a:rPr lang="en-US" sz="2400" b="1" dirty="0"/>
              <a:t>u</a:t>
            </a:r>
            <a:r>
              <a:rPr lang="en-US" sz="2400" dirty="0"/>
              <a:t>________ </a:t>
            </a:r>
            <a:r>
              <a:rPr lang="en-US" sz="2400" b="1" dirty="0"/>
              <a:t>e</a:t>
            </a:r>
            <a:r>
              <a:rPr lang="en-US" sz="2400" dirty="0"/>
              <a:t>____________ more appealing.</a:t>
            </a:r>
            <a:endParaRPr lang="en-GB" sz="2400" dirty="0"/>
          </a:p>
          <a:p>
            <a:pPr marL="342900" lvl="0" indent="-342900" fontAlgn="base">
              <a:buFont typeface="+mj-lt"/>
              <a:buAutoNum type="arabicPeriod"/>
            </a:pPr>
            <a:r>
              <a:rPr lang="en-US" sz="2400" dirty="0"/>
              <a:t>We generally try to avoid </a:t>
            </a:r>
            <a:r>
              <a:rPr lang="en-US" sz="2400" b="1" dirty="0" err="1"/>
              <a:t>i</a:t>
            </a:r>
            <a:r>
              <a:rPr lang="en-US" sz="2400" dirty="0"/>
              <a:t>__________ </a:t>
            </a:r>
            <a:r>
              <a:rPr lang="en-US" sz="2400" b="1" dirty="0"/>
              <a:t>l</a:t>
            </a:r>
            <a:r>
              <a:rPr lang="en-US" sz="2400" dirty="0"/>
              <a:t>__________ in academic writing.</a:t>
            </a:r>
            <a:endParaRPr lang="en-GB" sz="2400" dirty="0"/>
          </a:p>
          <a:p>
            <a:pPr marL="342900" lvl="0" indent="-342900" fontAlgn="base">
              <a:buFont typeface="+mj-lt"/>
              <a:buAutoNum type="arabicPeriod"/>
            </a:pPr>
            <a:r>
              <a:rPr lang="en-US" sz="2400" dirty="0"/>
              <a:t>The collection of people’s data by companies can be considered an </a:t>
            </a:r>
            <a:r>
              <a:rPr lang="en-US" sz="2400" b="1" dirty="0" err="1"/>
              <a:t>i</a:t>
            </a:r>
            <a:r>
              <a:rPr lang="en-US" sz="2400" dirty="0"/>
              <a:t>__________ </a:t>
            </a:r>
            <a:r>
              <a:rPr lang="en-US" sz="2400" b="1" dirty="0"/>
              <a:t>o</a:t>
            </a:r>
            <a:r>
              <a:rPr lang="en-US" sz="2400" dirty="0"/>
              <a:t>___ privacy.</a:t>
            </a:r>
            <a:endParaRPr lang="en-GB" sz="2400" dirty="0"/>
          </a:p>
          <a:p>
            <a:pPr marL="342900" lvl="0" indent="-342900" fontAlgn="base">
              <a:buFont typeface="+mj-lt"/>
              <a:buAutoNum type="arabicPeriod"/>
            </a:pPr>
            <a:r>
              <a:rPr lang="en-US" sz="2400" dirty="0"/>
              <a:t>Increased funding resulted in</a:t>
            </a:r>
            <a:r>
              <a:rPr lang="en-US" sz="2400" b="1" dirty="0"/>
              <a:t> t</a:t>
            </a:r>
            <a:r>
              <a:rPr lang="en-US" sz="2400" dirty="0"/>
              <a:t>_____ </a:t>
            </a:r>
            <a:r>
              <a:rPr lang="en-US" sz="2400" b="1" dirty="0"/>
              <a:t>e</a:t>
            </a:r>
            <a:r>
              <a:rPr lang="en-US" sz="2400" dirty="0"/>
              <a:t>__________ </a:t>
            </a:r>
            <a:r>
              <a:rPr lang="en-US" sz="2400" b="1" dirty="0"/>
              <a:t>o</a:t>
            </a:r>
            <a:r>
              <a:rPr lang="en-US" sz="2400" dirty="0"/>
              <a:t>_____ the project.</a:t>
            </a:r>
            <a:endParaRPr lang="en-GB" sz="2400" dirty="0"/>
          </a:p>
          <a:p>
            <a:pPr marL="342900" lvl="0" indent="-342900" fontAlgn="base">
              <a:buFont typeface="+mj-lt"/>
              <a:buAutoNum type="arabicPeriod"/>
            </a:pPr>
            <a:r>
              <a:rPr lang="en-US" sz="2400" dirty="0"/>
              <a:t>In politics, mistakes are often repeated due to an </a:t>
            </a:r>
            <a:r>
              <a:rPr lang="en-US" sz="2400" b="1" dirty="0" err="1"/>
              <a:t>i</a:t>
            </a:r>
            <a:r>
              <a:rPr lang="en-US" sz="2400" dirty="0"/>
              <a:t>__________ </a:t>
            </a:r>
            <a:r>
              <a:rPr lang="en-US" sz="2400" b="1" dirty="0"/>
              <a:t>o</a:t>
            </a:r>
            <a:r>
              <a:rPr lang="en-US" sz="2400" dirty="0"/>
              <a:t>_____ history.</a:t>
            </a:r>
            <a:endParaRPr lang="en-GB" sz="2400" dirty="0"/>
          </a:p>
          <a:p>
            <a:pPr marL="342900" lvl="0" indent="-342900" fontAlgn="base">
              <a:buFont typeface="+mj-lt"/>
              <a:buAutoNum type="arabicPeriod"/>
            </a:pPr>
            <a:r>
              <a:rPr lang="en-US" sz="2400" dirty="0"/>
              <a:t>Due to bad weather, train services are </a:t>
            </a:r>
            <a:r>
              <a:rPr lang="en-US" sz="2400" b="1" dirty="0"/>
              <a:t>t</a:t>
            </a:r>
            <a:r>
              <a:rPr lang="en-US" sz="2400" dirty="0"/>
              <a:t>__________ suspended.</a:t>
            </a:r>
            <a:endParaRPr lang="en-GB" sz="2400" dirty="0"/>
          </a:p>
        </p:txBody>
      </p:sp>
      <p:graphicFrame>
        <p:nvGraphicFramePr>
          <p:cNvPr id="11" name="Table 10"/>
          <p:cNvGraphicFramePr>
            <a:graphicFrameLocks noGrp="1"/>
          </p:cNvGraphicFramePr>
          <p:nvPr>
            <p:extLst>
              <p:ext uri="{D42A27DB-BD31-4B8C-83A1-F6EECF244321}">
                <p14:modId xmlns:p14="http://schemas.microsoft.com/office/powerpoint/2010/main" val="3871731402"/>
              </p:ext>
            </p:extLst>
          </p:nvPr>
        </p:nvGraphicFramePr>
        <p:xfrm>
          <a:off x="6960096" y="1340768"/>
          <a:ext cx="2266159" cy="1737360"/>
        </p:xfrm>
        <a:graphic>
          <a:graphicData uri="http://schemas.openxmlformats.org/drawingml/2006/table">
            <a:tbl>
              <a:tblPr firstRow="1" firstCol="1" bandRow="1">
                <a:tableStyleId>{2D5ABB26-0587-4C30-8999-92F81FD0307C}</a:tableStyleId>
              </a:tblPr>
              <a:tblGrid>
                <a:gridCol w="576066">
                  <a:extLst>
                    <a:ext uri="{9D8B030D-6E8A-4147-A177-3AD203B41FA5}">
                      <a16:colId xmlns:a16="http://schemas.microsoft.com/office/drawing/2014/main" val="185422839"/>
                    </a:ext>
                  </a:extLst>
                </a:gridCol>
                <a:gridCol w="1690093">
                  <a:extLst>
                    <a:ext uri="{9D8B030D-6E8A-4147-A177-3AD203B41FA5}">
                      <a16:colId xmlns:a16="http://schemas.microsoft.com/office/drawing/2014/main" val="812536395"/>
                    </a:ext>
                  </a:extLst>
                </a:gridCol>
              </a:tblGrid>
              <a:tr h="347472">
                <a:tc>
                  <a:txBody>
                    <a:bodyPr/>
                    <a:lstStyle/>
                    <a:p>
                      <a:pPr algn="ctr" fontAlgn="base">
                        <a:spcAft>
                          <a:spcPts val="0"/>
                        </a:spcAft>
                      </a:pPr>
                      <a:r>
                        <a:rPr lang="en-US" sz="1800" dirty="0">
                          <a:effectLst/>
                        </a:rPr>
                        <a:t>1.</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algn="l" fontAlgn="base">
                        <a:spcAft>
                          <a:spcPts val="0"/>
                        </a:spcAft>
                      </a:pPr>
                      <a:r>
                        <a:rPr lang="en-US" sz="1800" b="0" dirty="0">
                          <a:effectLst/>
                          <a:latin typeface="Calibri "/>
                          <a:ea typeface="Times New Roman" panose="02020603050405020304" pitchFamily="18" charset="0"/>
                          <a:cs typeface="Times New Roman" panose="02020603050405020304" pitchFamily="18" charset="0"/>
                        </a:rPr>
                        <a:t>invade</a:t>
                      </a:r>
                      <a:endParaRPr lang="en-GB" sz="1800" b="0" dirty="0">
                        <a:effectLst/>
                        <a:latin typeface="Calibri "/>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extLst>
                  <a:ext uri="{0D108BD9-81ED-4DB2-BD59-A6C34878D82A}">
                    <a16:rowId xmlns:a16="http://schemas.microsoft.com/office/drawing/2014/main" val="397468821"/>
                  </a:ext>
                </a:extLst>
              </a:tr>
              <a:tr h="347472">
                <a:tc>
                  <a:txBody>
                    <a:bodyPr/>
                    <a:lstStyle/>
                    <a:p>
                      <a:pPr algn="ctr" fontAlgn="base">
                        <a:spcAft>
                          <a:spcPts val="0"/>
                        </a:spcAft>
                      </a:pPr>
                      <a:r>
                        <a:rPr lang="en-US" sz="1800" dirty="0">
                          <a:effectLst/>
                        </a:rPr>
                        <a:t>2.</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algn="l" fontAlgn="base">
                        <a:spcAft>
                          <a:spcPts val="0"/>
                        </a:spcAft>
                      </a:pPr>
                      <a:r>
                        <a:rPr lang="en-US" sz="1800" b="0" dirty="0">
                          <a:effectLst/>
                          <a:latin typeface="Calibri "/>
                          <a:ea typeface="Times New Roman" panose="02020603050405020304" pitchFamily="18" charset="0"/>
                          <a:cs typeface="Times New Roman" panose="02020603050405020304" pitchFamily="18" charset="0"/>
                        </a:rPr>
                        <a:t>expand</a:t>
                      </a:r>
                      <a:endParaRPr lang="en-GB" sz="1800" b="0" dirty="0">
                        <a:effectLst/>
                        <a:latin typeface="Calibri "/>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extLst>
                  <a:ext uri="{0D108BD9-81ED-4DB2-BD59-A6C34878D82A}">
                    <a16:rowId xmlns:a16="http://schemas.microsoft.com/office/drawing/2014/main" val="561500523"/>
                  </a:ext>
                </a:extLst>
              </a:tr>
              <a:tr h="347472">
                <a:tc>
                  <a:txBody>
                    <a:bodyPr/>
                    <a:lstStyle/>
                    <a:p>
                      <a:pPr algn="ctr" fontAlgn="base">
                        <a:spcAft>
                          <a:spcPts val="0"/>
                        </a:spcAft>
                      </a:pPr>
                      <a:r>
                        <a:rPr lang="en-US" sz="1800" dirty="0">
                          <a:effectLst/>
                        </a:rPr>
                        <a:t>3.</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algn="l" fontAlgn="base">
                        <a:spcAft>
                          <a:spcPts val="0"/>
                        </a:spcAft>
                      </a:pPr>
                      <a:r>
                        <a:rPr lang="en-US" sz="1800" b="0" dirty="0">
                          <a:effectLst/>
                          <a:latin typeface="Calibri "/>
                          <a:ea typeface="Times New Roman" panose="02020603050405020304" pitchFamily="18" charset="0"/>
                          <a:cs typeface="Times New Roman" panose="02020603050405020304" pitchFamily="18" charset="0"/>
                        </a:rPr>
                        <a:t>slang</a:t>
                      </a:r>
                      <a:endParaRPr lang="en-GB" sz="1800" b="0" dirty="0">
                        <a:effectLst/>
                        <a:latin typeface="Calibri "/>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extLst>
                  <a:ext uri="{0D108BD9-81ED-4DB2-BD59-A6C34878D82A}">
                    <a16:rowId xmlns:a16="http://schemas.microsoft.com/office/drawing/2014/main" val="1232490361"/>
                  </a:ext>
                </a:extLst>
              </a:tr>
              <a:tr h="347472">
                <a:tc>
                  <a:txBody>
                    <a:bodyPr/>
                    <a:lstStyle/>
                    <a:p>
                      <a:pPr algn="ctr" fontAlgn="base">
                        <a:spcAft>
                          <a:spcPts val="0"/>
                        </a:spcAft>
                      </a:pPr>
                      <a:r>
                        <a:rPr lang="en-US" sz="1800" dirty="0">
                          <a:effectLst/>
                        </a:rPr>
                        <a:t>4.</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algn="l" fontAlgn="base">
                        <a:spcAft>
                          <a:spcPts val="0"/>
                        </a:spcAft>
                      </a:pPr>
                      <a:r>
                        <a:rPr lang="en-US" sz="1800" b="0" dirty="0">
                          <a:effectLst/>
                          <a:latin typeface="Calibri "/>
                          <a:ea typeface="Times New Roman" panose="02020603050405020304" pitchFamily="18" charset="0"/>
                          <a:cs typeface="Times New Roman" panose="02020603050405020304" pitchFamily="18" charset="0"/>
                        </a:rPr>
                        <a:t>temporary</a:t>
                      </a:r>
                      <a:endParaRPr lang="en-GB" sz="1800" b="0" dirty="0">
                        <a:effectLst/>
                        <a:latin typeface="Calibri "/>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extLst>
                  <a:ext uri="{0D108BD9-81ED-4DB2-BD59-A6C34878D82A}">
                    <a16:rowId xmlns:a16="http://schemas.microsoft.com/office/drawing/2014/main" val="3103752189"/>
                  </a:ext>
                </a:extLst>
              </a:tr>
              <a:tr h="347472">
                <a:tc>
                  <a:txBody>
                    <a:bodyPr/>
                    <a:lstStyle/>
                    <a:p>
                      <a:pPr algn="ctr" fontAlgn="base">
                        <a:spcAft>
                          <a:spcPts val="0"/>
                        </a:spcAft>
                      </a:pPr>
                      <a:r>
                        <a:rPr lang="en-US" sz="1800" dirty="0">
                          <a:effectLst/>
                        </a:rPr>
                        <a:t>5.</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algn="l" fontAlgn="base">
                        <a:spcAft>
                          <a:spcPts val="0"/>
                        </a:spcAft>
                      </a:pPr>
                      <a:r>
                        <a:rPr lang="en-US" sz="1800" b="0" dirty="0">
                          <a:effectLst/>
                          <a:latin typeface="Calibri "/>
                          <a:ea typeface="Times New Roman" panose="02020603050405020304" pitchFamily="18" charset="0"/>
                          <a:cs typeface="Times New Roman" panose="02020603050405020304" pitchFamily="18" charset="0"/>
                        </a:rPr>
                        <a:t>outdated</a:t>
                      </a:r>
                      <a:endParaRPr lang="en-GB" sz="1800" b="0" dirty="0">
                        <a:effectLst/>
                        <a:latin typeface="Calibri "/>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extLst>
                  <a:ext uri="{0D108BD9-81ED-4DB2-BD59-A6C34878D82A}">
                    <a16:rowId xmlns:a16="http://schemas.microsoft.com/office/drawing/2014/main" val="1760857090"/>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430415070"/>
              </p:ext>
            </p:extLst>
          </p:nvPr>
        </p:nvGraphicFramePr>
        <p:xfrm>
          <a:off x="9480376" y="1340768"/>
          <a:ext cx="2266159" cy="1737360"/>
        </p:xfrm>
        <a:graphic>
          <a:graphicData uri="http://schemas.openxmlformats.org/drawingml/2006/table">
            <a:tbl>
              <a:tblPr firstRow="1" firstCol="1" bandRow="1">
                <a:tableStyleId>{2D5ABB26-0587-4C30-8999-92F81FD0307C}</a:tableStyleId>
              </a:tblPr>
              <a:tblGrid>
                <a:gridCol w="576066">
                  <a:extLst>
                    <a:ext uri="{9D8B030D-6E8A-4147-A177-3AD203B41FA5}">
                      <a16:colId xmlns:a16="http://schemas.microsoft.com/office/drawing/2014/main" val="185422839"/>
                    </a:ext>
                  </a:extLst>
                </a:gridCol>
                <a:gridCol w="1690093">
                  <a:extLst>
                    <a:ext uri="{9D8B030D-6E8A-4147-A177-3AD203B41FA5}">
                      <a16:colId xmlns:a16="http://schemas.microsoft.com/office/drawing/2014/main" val="812536395"/>
                    </a:ext>
                  </a:extLst>
                </a:gridCol>
              </a:tblGrid>
              <a:tr h="359706">
                <a:tc>
                  <a:txBody>
                    <a:bodyPr/>
                    <a:lstStyle/>
                    <a:p>
                      <a:pPr algn="ctr" fontAlgn="base">
                        <a:spcAft>
                          <a:spcPts val="0"/>
                        </a:spcAft>
                      </a:pPr>
                      <a:r>
                        <a:rPr lang="en-US" sz="1800" dirty="0">
                          <a:effectLst/>
                        </a:rPr>
                        <a:t>6.</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fontAlgn="base">
                        <a:spcAft>
                          <a:spcPts val="0"/>
                        </a:spcAft>
                      </a:pPr>
                      <a:r>
                        <a:rPr lang="en-US" sz="1800" b="0" dirty="0" err="1">
                          <a:effectLst/>
                          <a:latin typeface="Calibri "/>
                          <a:ea typeface="Times New Roman" panose="02020603050405020304" pitchFamily="18" charset="0"/>
                          <a:cs typeface="Times New Roman" panose="02020603050405020304" pitchFamily="18" charset="0"/>
                        </a:rPr>
                        <a:t>urbanisation</a:t>
                      </a:r>
                      <a:endParaRPr lang="en-GB" sz="1800" b="0" dirty="0">
                        <a:effectLst/>
                        <a:latin typeface="Calibri "/>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extLst>
                  <a:ext uri="{0D108BD9-81ED-4DB2-BD59-A6C34878D82A}">
                    <a16:rowId xmlns:a16="http://schemas.microsoft.com/office/drawing/2014/main" val="3058804083"/>
                  </a:ext>
                </a:extLst>
              </a:tr>
              <a:tr h="360366">
                <a:tc>
                  <a:txBody>
                    <a:bodyPr/>
                    <a:lstStyle/>
                    <a:p>
                      <a:pPr algn="ctr" fontAlgn="base">
                        <a:spcAft>
                          <a:spcPts val="0"/>
                        </a:spcAft>
                      </a:pPr>
                      <a:r>
                        <a:rPr lang="en-US" sz="1800" dirty="0">
                          <a:effectLst/>
                        </a:rPr>
                        <a:t>7.</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fontAlgn="base">
                        <a:spcAft>
                          <a:spcPts val="0"/>
                        </a:spcAft>
                      </a:pPr>
                      <a:r>
                        <a:rPr lang="en-US" sz="1800" b="0" dirty="0">
                          <a:effectLst/>
                          <a:latin typeface="Calibri "/>
                          <a:ea typeface="Times New Roman" panose="02020603050405020304" pitchFamily="18" charset="0"/>
                          <a:cs typeface="Times New Roman" panose="02020603050405020304" pitchFamily="18" charset="0"/>
                        </a:rPr>
                        <a:t>widespread</a:t>
                      </a:r>
                      <a:endParaRPr lang="en-GB" sz="1800" b="0" dirty="0">
                        <a:effectLst/>
                        <a:latin typeface="Calibri "/>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extLst>
                  <a:ext uri="{0D108BD9-81ED-4DB2-BD59-A6C34878D82A}">
                    <a16:rowId xmlns:a16="http://schemas.microsoft.com/office/drawing/2014/main" val="3156893942"/>
                  </a:ext>
                </a:extLst>
              </a:tr>
              <a:tr h="339096">
                <a:tc>
                  <a:txBody>
                    <a:bodyPr/>
                    <a:lstStyle/>
                    <a:p>
                      <a:pPr algn="ctr" fontAlgn="base">
                        <a:spcAft>
                          <a:spcPts val="0"/>
                        </a:spcAft>
                      </a:pPr>
                      <a:r>
                        <a:rPr lang="en-US" sz="1800" dirty="0">
                          <a:effectLst/>
                        </a:rPr>
                        <a:t>8.</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fontAlgn="base">
                        <a:spcAft>
                          <a:spcPts val="0"/>
                        </a:spcAft>
                      </a:pPr>
                      <a:r>
                        <a:rPr lang="en-US" sz="1800" b="0" dirty="0">
                          <a:effectLst/>
                          <a:latin typeface="Calibri "/>
                          <a:ea typeface="Times New Roman" panose="02020603050405020304" pitchFamily="18" charset="0"/>
                          <a:cs typeface="Times New Roman" panose="02020603050405020304" pitchFamily="18" charset="0"/>
                        </a:rPr>
                        <a:t>decay</a:t>
                      </a:r>
                      <a:endParaRPr lang="en-GB" sz="1800" b="0" dirty="0">
                        <a:effectLst/>
                        <a:latin typeface="Calibri "/>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extLst>
                  <a:ext uri="{0D108BD9-81ED-4DB2-BD59-A6C34878D82A}">
                    <a16:rowId xmlns:a16="http://schemas.microsoft.com/office/drawing/2014/main" val="2472641272"/>
                  </a:ext>
                </a:extLst>
              </a:tr>
              <a:tr h="339096">
                <a:tc>
                  <a:txBody>
                    <a:bodyPr/>
                    <a:lstStyle/>
                    <a:p>
                      <a:pPr algn="ctr" fontAlgn="base">
                        <a:spcAft>
                          <a:spcPts val="0"/>
                        </a:spcAft>
                      </a:pPr>
                      <a:r>
                        <a:rPr lang="en-US" sz="1800" dirty="0">
                          <a:effectLst/>
                        </a:rPr>
                        <a:t>9.</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fontAlgn="base">
                        <a:spcAft>
                          <a:spcPts val="0"/>
                        </a:spcAft>
                      </a:pPr>
                      <a:r>
                        <a:rPr lang="en-US" sz="1800" b="0" dirty="0">
                          <a:effectLst/>
                          <a:latin typeface="Calibri "/>
                          <a:ea typeface="Times New Roman" panose="02020603050405020304" pitchFamily="18" charset="0"/>
                          <a:cs typeface="Times New Roman" panose="02020603050405020304" pitchFamily="18" charset="0"/>
                        </a:rPr>
                        <a:t>idiom</a:t>
                      </a:r>
                      <a:endParaRPr lang="en-GB" sz="1800" b="0" dirty="0">
                        <a:effectLst/>
                        <a:latin typeface="Calibri "/>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extLst>
                  <a:ext uri="{0D108BD9-81ED-4DB2-BD59-A6C34878D82A}">
                    <a16:rowId xmlns:a16="http://schemas.microsoft.com/office/drawing/2014/main" val="2195069928"/>
                  </a:ext>
                </a:extLst>
              </a:tr>
              <a:tr h="339096">
                <a:tc>
                  <a:txBody>
                    <a:bodyPr/>
                    <a:lstStyle/>
                    <a:p>
                      <a:pPr algn="ctr" fontAlgn="base">
                        <a:spcAft>
                          <a:spcPts val="0"/>
                        </a:spcAft>
                      </a:pPr>
                      <a:r>
                        <a:rPr lang="en-US" sz="1800" dirty="0">
                          <a:effectLst/>
                        </a:rPr>
                        <a:t>10.</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fontAlgn="base">
                        <a:spcAft>
                          <a:spcPts val="0"/>
                        </a:spcAft>
                      </a:pPr>
                      <a:r>
                        <a:rPr lang="en-US" sz="1800" b="0" dirty="0">
                          <a:effectLst/>
                          <a:latin typeface="Calibri "/>
                          <a:ea typeface="Times New Roman" panose="02020603050405020304" pitchFamily="18" charset="0"/>
                          <a:cs typeface="Times New Roman" panose="02020603050405020304" pitchFamily="18" charset="0"/>
                        </a:rPr>
                        <a:t>ignorant</a:t>
                      </a:r>
                      <a:endParaRPr lang="en-GB" sz="1800" b="0" dirty="0">
                        <a:effectLst/>
                        <a:latin typeface="Calibri "/>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extLst>
                  <a:ext uri="{0D108BD9-81ED-4DB2-BD59-A6C34878D82A}">
                    <a16:rowId xmlns:a16="http://schemas.microsoft.com/office/drawing/2014/main" val="1614682773"/>
                  </a:ext>
                </a:extLst>
              </a:tr>
            </a:tbl>
          </a:graphicData>
        </a:graphic>
      </p:graphicFrame>
      <p:sp>
        <p:nvSpPr>
          <p:cNvPr id="4" name="Rectangle 3"/>
          <p:cNvSpPr/>
          <p:nvPr/>
        </p:nvSpPr>
        <p:spPr>
          <a:xfrm>
            <a:off x="7663183" y="998154"/>
            <a:ext cx="2991268" cy="369332"/>
          </a:xfrm>
          <a:prstGeom prst="rect">
            <a:avLst/>
          </a:prstGeom>
        </p:spPr>
        <p:txBody>
          <a:bodyPr wrap="none">
            <a:spAutoFit/>
          </a:bodyPr>
          <a:lstStyle/>
          <a:p>
            <a:pPr lvl="1" fontAlgn="base"/>
            <a:r>
              <a:rPr lang="en-US" b="1" dirty="0">
                <a:solidFill>
                  <a:srgbClr val="C00000"/>
                </a:solidFill>
              </a:rPr>
              <a:t>Words from the last task</a:t>
            </a:r>
            <a:endParaRPr lang="en-GB" b="1" dirty="0">
              <a:solidFill>
                <a:srgbClr val="C00000"/>
              </a:solidFill>
            </a:endParaRPr>
          </a:p>
        </p:txBody>
      </p:sp>
      <p:sp>
        <p:nvSpPr>
          <p:cNvPr id="17" name="Rectangle 16"/>
          <p:cNvSpPr/>
          <p:nvPr/>
        </p:nvSpPr>
        <p:spPr>
          <a:xfrm>
            <a:off x="4727848" y="4005064"/>
            <a:ext cx="3456384" cy="360040"/>
          </a:xfrm>
          <a:prstGeom prst="rect">
            <a:avLst/>
          </a:prstGeom>
          <a:solidFill>
            <a:srgbClr val="FFFFD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u="sng" dirty="0">
                <a:solidFill>
                  <a:srgbClr val="C00000"/>
                </a:solidFill>
                <a:latin typeface="Ink Free" panose="03080402000500000000" pitchFamily="66" charset="0"/>
              </a:rPr>
              <a:t>urban environment</a:t>
            </a:r>
            <a:endParaRPr lang="en-GB" sz="2400" b="1" u="sng" dirty="0">
              <a:solidFill>
                <a:srgbClr val="C00000"/>
              </a:solidFill>
              <a:latin typeface="Ink Free" panose="03080402000500000000" pitchFamily="66" charset="0"/>
            </a:endParaRPr>
          </a:p>
        </p:txBody>
      </p:sp>
      <p:sp>
        <p:nvSpPr>
          <p:cNvPr id="18" name="Rectangle 17"/>
          <p:cNvSpPr/>
          <p:nvPr/>
        </p:nvSpPr>
        <p:spPr>
          <a:xfrm>
            <a:off x="3791744" y="4359657"/>
            <a:ext cx="3312368" cy="360040"/>
          </a:xfrm>
          <a:prstGeom prst="rect">
            <a:avLst/>
          </a:prstGeom>
          <a:solidFill>
            <a:srgbClr val="FFFFD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u="sng" dirty="0">
                <a:solidFill>
                  <a:srgbClr val="C00000"/>
                </a:solidFill>
                <a:latin typeface="Ink Free" panose="03080402000500000000" pitchFamily="66" charset="0"/>
              </a:rPr>
              <a:t>idiomatic language</a:t>
            </a:r>
            <a:endParaRPr lang="en-GB" sz="2400" b="1" u="sng" dirty="0">
              <a:solidFill>
                <a:srgbClr val="C00000"/>
              </a:solidFill>
              <a:latin typeface="Ink Free" panose="03080402000500000000" pitchFamily="66" charset="0"/>
            </a:endParaRPr>
          </a:p>
        </p:txBody>
      </p:sp>
      <p:sp>
        <p:nvSpPr>
          <p:cNvPr id="19" name="Rectangle 18"/>
          <p:cNvSpPr/>
          <p:nvPr/>
        </p:nvSpPr>
        <p:spPr>
          <a:xfrm>
            <a:off x="8897768" y="4706514"/>
            <a:ext cx="3058782" cy="360040"/>
          </a:xfrm>
          <a:prstGeom prst="rect">
            <a:avLst/>
          </a:prstGeom>
          <a:solidFill>
            <a:srgbClr val="FFFFD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en-US" sz="2400" b="1" dirty="0">
                <a:solidFill>
                  <a:srgbClr val="C00000"/>
                </a:solidFill>
                <a:latin typeface="Ink Free" panose="03080402000500000000" pitchFamily="66" charset="0"/>
              </a:rPr>
              <a:t>     </a:t>
            </a:r>
            <a:r>
              <a:rPr lang="en-US" sz="2400" b="1" u="sng" dirty="0">
                <a:solidFill>
                  <a:srgbClr val="C00000"/>
                </a:solidFill>
                <a:latin typeface="Ink Free" panose="03080402000500000000" pitchFamily="66" charset="0"/>
              </a:rPr>
              <a:t>invasion of</a:t>
            </a:r>
            <a:endParaRPr lang="en-GB" sz="2400" b="1" u="sng" dirty="0">
              <a:solidFill>
                <a:srgbClr val="C00000"/>
              </a:solidFill>
              <a:latin typeface="Ink Free" panose="03080402000500000000" pitchFamily="66" charset="0"/>
            </a:endParaRPr>
          </a:p>
        </p:txBody>
      </p:sp>
      <p:sp>
        <p:nvSpPr>
          <p:cNvPr id="20" name="Rectangle 19"/>
          <p:cNvSpPr/>
          <p:nvPr/>
        </p:nvSpPr>
        <p:spPr>
          <a:xfrm>
            <a:off x="4258238" y="5454392"/>
            <a:ext cx="3672408" cy="360040"/>
          </a:xfrm>
          <a:prstGeom prst="rect">
            <a:avLst/>
          </a:prstGeom>
          <a:solidFill>
            <a:srgbClr val="FFFFD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u="sng" dirty="0">
                <a:solidFill>
                  <a:srgbClr val="C00000"/>
                </a:solidFill>
                <a:latin typeface="Ink Free" panose="03080402000500000000" pitchFamily="66" charset="0"/>
              </a:rPr>
              <a:t>the expansion of</a:t>
            </a:r>
            <a:endParaRPr lang="en-GB" sz="2400" b="1" u="sng" dirty="0">
              <a:solidFill>
                <a:srgbClr val="C00000"/>
              </a:solidFill>
              <a:latin typeface="Ink Free" panose="03080402000500000000" pitchFamily="66" charset="0"/>
            </a:endParaRPr>
          </a:p>
        </p:txBody>
      </p:sp>
      <p:sp>
        <p:nvSpPr>
          <p:cNvPr id="21" name="Rectangle 20"/>
          <p:cNvSpPr/>
          <p:nvPr/>
        </p:nvSpPr>
        <p:spPr>
          <a:xfrm>
            <a:off x="6761027" y="5809279"/>
            <a:ext cx="2664296" cy="360040"/>
          </a:xfrm>
          <a:prstGeom prst="rect">
            <a:avLst/>
          </a:prstGeom>
          <a:solidFill>
            <a:srgbClr val="FFFFD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u="sng" dirty="0">
                <a:solidFill>
                  <a:srgbClr val="C00000"/>
                </a:solidFill>
                <a:latin typeface="Ink Free" panose="03080402000500000000" pitchFamily="66" charset="0"/>
              </a:rPr>
              <a:t>ignorance of</a:t>
            </a:r>
            <a:endParaRPr lang="en-GB" sz="2400" b="1" u="sng" dirty="0">
              <a:solidFill>
                <a:srgbClr val="C00000"/>
              </a:solidFill>
              <a:latin typeface="Ink Free" panose="03080402000500000000" pitchFamily="66" charset="0"/>
            </a:endParaRPr>
          </a:p>
        </p:txBody>
      </p:sp>
      <p:sp>
        <p:nvSpPr>
          <p:cNvPr id="22" name="Rectangle 21"/>
          <p:cNvSpPr/>
          <p:nvPr/>
        </p:nvSpPr>
        <p:spPr>
          <a:xfrm>
            <a:off x="5374134" y="6189087"/>
            <a:ext cx="1728192" cy="360040"/>
          </a:xfrm>
          <a:prstGeom prst="rect">
            <a:avLst/>
          </a:prstGeom>
          <a:solidFill>
            <a:srgbClr val="FFFFD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u="sng" dirty="0">
                <a:solidFill>
                  <a:srgbClr val="C00000"/>
                </a:solidFill>
                <a:latin typeface="Ink Free" panose="03080402000500000000" pitchFamily="66" charset="0"/>
              </a:rPr>
              <a:t>temporarily </a:t>
            </a:r>
            <a:endParaRPr lang="en-GB" sz="2400" b="1" u="sng" dirty="0">
              <a:solidFill>
                <a:srgbClr val="C00000"/>
              </a:solidFill>
              <a:latin typeface="Ink Free" panose="03080402000500000000" pitchFamily="66" charset="0"/>
            </a:endParaRPr>
          </a:p>
        </p:txBody>
      </p:sp>
      <p:sp>
        <p:nvSpPr>
          <p:cNvPr id="5" name="Content Placeholder 2">
            <a:extLst>
              <a:ext uri="{FF2B5EF4-FFF2-40B4-BE49-F238E27FC236}">
                <a16:creationId xmlns:a16="http://schemas.microsoft.com/office/drawing/2014/main" id="{4FB6292E-7006-5854-AB98-B9AADA74D715}"/>
              </a:ext>
            </a:extLst>
          </p:cNvPr>
          <p:cNvSpPr txBox="1">
            <a:spLocks/>
          </p:cNvSpPr>
          <p:nvPr/>
        </p:nvSpPr>
        <p:spPr>
          <a:xfrm>
            <a:off x="225791" y="955810"/>
            <a:ext cx="6219700" cy="543493"/>
          </a:xfrm>
          <a:prstGeom prst="rect">
            <a:avLst/>
          </a:prstGeom>
          <a:noFill/>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endParaRPr lang="en-US" sz="1800" dirty="0"/>
          </a:p>
          <a:p>
            <a:pPr marL="0" indent="0" fontAlgn="base">
              <a:buNone/>
            </a:pPr>
            <a:r>
              <a:rPr lang="en-US" sz="8000" dirty="0"/>
              <a:t>Check your answers to the homework task.</a:t>
            </a:r>
          </a:p>
          <a:p>
            <a:pPr marL="0" indent="0" fontAlgn="base">
              <a:buNone/>
            </a:pPr>
            <a:endParaRPr lang="en-US" sz="5600" dirty="0"/>
          </a:p>
          <a:p>
            <a:pPr marL="0" indent="0" fontAlgn="base">
              <a:buNone/>
            </a:pPr>
            <a:r>
              <a:rPr lang="en-US" sz="8000" dirty="0"/>
              <a:t>The words are:</a:t>
            </a:r>
            <a:endParaRPr lang="en-GB" sz="8000" dirty="0"/>
          </a:p>
          <a:p>
            <a:pPr lvl="1" fontAlgn="base"/>
            <a:r>
              <a:rPr lang="en-US" sz="8000" u="sng" dirty="0"/>
              <a:t>different forms</a:t>
            </a:r>
            <a:r>
              <a:rPr lang="en-US" sz="8000" dirty="0"/>
              <a:t> of words from the last task.</a:t>
            </a:r>
            <a:endParaRPr lang="en-GB" sz="8000" dirty="0"/>
          </a:p>
          <a:p>
            <a:pPr lvl="1" fontAlgn="base">
              <a:lnSpc>
                <a:spcPct val="120000"/>
              </a:lnSpc>
            </a:pPr>
            <a:r>
              <a:rPr lang="en-US" sz="8000" dirty="0"/>
              <a:t>words that </a:t>
            </a:r>
            <a:r>
              <a:rPr lang="en-US" sz="8000" u="sng" dirty="0"/>
              <a:t>collocate</a:t>
            </a:r>
            <a:r>
              <a:rPr lang="en-US" sz="8000" dirty="0"/>
              <a:t> (naturally go together) with words from the last task.</a:t>
            </a:r>
            <a:endParaRPr lang="en-GB" sz="8000" dirty="0"/>
          </a:p>
        </p:txBody>
      </p:sp>
      <p:pic>
        <p:nvPicPr>
          <p:cNvPr id="3" name="Picture 6" descr="Book Generic Mixed icon">
            <a:extLst>
              <a:ext uri="{FF2B5EF4-FFF2-40B4-BE49-F238E27FC236}">
                <a16:creationId xmlns:a16="http://schemas.microsoft.com/office/drawing/2014/main" id="{B832A749-17E3-66EC-F2E3-1C0DB956EA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76518" y="5454392"/>
            <a:ext cx="988823" cy="988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6495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1344" y="1124812"/>
            <a:ext cx="11809311" cy="5472540"/>
          </a:xfrm>
          <a:solidFill>
            <a:srgbClr val="C7EBE2"/>
          </a:solidFill>
          <a:ln>
            <a:solidFill>
              <a:schemeClr val="tx1"/>
            </a:solidFill>
            <a:prstDash val="dash"/>
          </a:ln>
        </p:spPr>
        <p:txBody>
          <a:bodyPr>
            <a:noAutofit/>
          </a:bodyPr>
          <a:lstStyle/>
          <a:p>
            <a:pPr marL="0" indent="0" algn="ctr" fontAlgn="base">
              <a:lnSpc>
                <a:spcPct val="107000"/>
              </a:lnSpc>
              <a:spcAft>
                <a:spcPts val="0"/>
              </a:spcAft>
              <a:buNone/>
            </a:pPr>
            <a:r>
              <a:rPr lang="en-US" sz="2000" b="1" dirty="0">
                <a:latin typeface="Calibri" panose="020F0502020204030204" pitchFamily="34" charset="0"/>
                <a:ea typeface="Times New Roman" panose="02020603050405020304" pitchFamily="18" charset="0"/>
                <a:cs typeface="Calibri" panose="020F0502020204030204" pitchFamily="34" charset="0"/>
              </a:rPr>
              <a:t>Examples</a:t>
            </a:r>
            <a:endParaRPr lang="en-GB" sz="2000" dirty="0">
              <a:latin typeface="Calibri" panose="020F0502020204030204" pitchFamily="34" charset="0"/>
              <a:ea typeface="DengXian"/>
              <a:cs typeface="Times New Roman" panose="02020603050405020304" pitchFamily="18" charset="0"/>
            </a:endParaRPr>
          </a:p>
          <a:p>
            <a:pPr marL="0" indent="0" algn="just" fontAlgn="base">
              <a:lnSpc>
                <a:spcPct val="107000"/>
              </a:lnSpc>
              <a:buNone/>
            </a:pPr>
            <a:r>
              <a:rPr lang="en-US" sz="2000" dirty="0">
                <a:latin typeface="Calibri" panose="020F0502020204030204" pitchFamily="34" charset="0"/>
                <a:ea typeface="Times New Roman" panose="02020603050405020304" pitchFamily="18" charset="0"/>
                <a:cs typeface="Calibri" panose="020F0502020204030204" pitchFamily="34" charset="0"/>
              </a:rPr>
              <a:t>Examples are often given in lectures to show that an idea or concept exists in the real world. In this way, examples can provide support for ideas by making them more understandable and credible. </a:t>
            </a:r>
          </a:p>
          <a:p>
            <a:pPr marL="0" indent="0">
              <a:lnSpc>
                <a:spcPct val="100000"/>
              </a:lnSpc>
              <a:buNone/>
            </a:pPr>
            <a:endParaRPr lang="en-US" sz="2000" dirty="0">
              <a:latin typeface="Calibri" panose="020F0502020204030204" pitchFamily="34" charset="0"/>
              <a:ea typeface="Times New Roman" panose="02020603050405020304" pitchFamily="18" charset="0"/>
              <a:cs typeface="Calibri" panose="020F0502020204030204" pitchFamily="34" charset="0"/>
            </a:endParaRPr>
          </a:p>
          <a:p>
            <a:pPr marL="0" indent="0">
              <a:buNone/>
            </a:pPr>
            <a:r>
              <a:rPr lang="en-US" sz="2000" dirty="0">
                <a:latin typeface="Calibri" panose="020F0502020204030204" pitchFamily="34" charset="0"/>
                <a:ea typeface="Times New Roman" panose="02020603050405020304" pitchFamily="18" charset="0"/>
                <a:cs typeface="Calibri" panose="020F0502020204030204" pitchFamily="34" charset="0"/>
              </a:rPr>
              <a:t>Common signposting language:</a:t>
            </a:r>
          </a:p>
          <a:p>
            <a:pPr marL="0" indent="0">
              <a:buNone/>
            </a:pPr>
            <a:endParaRPr lang="en-US" sz="2000" i="1" u="sng" dirty="0"/>
          </a:p>
          <a:p>
            <a:pPr marL="0" indent="0">
              <a:buNone/>
            </a:pPr>
            <a:endParaRPr lang="en-US" sz="2000" i="1" u="sng" dirty="0"/>
          </a:p>
          <a:p>
            <a:pPr marL="0" indent="0">
              <a:buNone/>
            </a:pPr>
            <a:r>
              <a:rPr lang="en-US" sz="2000" i="1" u="sng" dirty="0"/>
              <a:t>Selecting examples</a:t>
            </a:r>
          </a:p>
          <a:p>
            <a:pPr marL="0" indent="0" algn="just">
              <a:lnSpc>
                <a:spcPct val="100000"/>
              </a:lnSpc>
              <a:buNone/>
            </a:pPr>
            <a:r>
              <a:rPr lang="en-US" sz="2000" dirty="0"/>
              <a:t>It is important to make notes of examples so that you can fully understand an idea from a lecture several days, weeks or months later. However, you may need to be selective about which examples you note. </a:t>
            </a:r>
          </a:p>
          <a:p>
            <a:pPr marL="0" indent="0" algn="just">
              <a:lnSpc>
                <a:spcPct val="100000"/>
              </a:lnSpc>
              <a:buNone/>
            </a:pPr>
            <a:r>
              <a:rPr lang="en-US" sz="2000" dirty="0"/>
              <a:t>Some examples will be </a:t>
            </a:r>
            <a:r>
              <a:rPr lang="en-US" sz="2000" b="1" dirty="0"/>
              <a:t>relevant</a:t>
            </a:r>
            <a:r>
              <a:rPr lang="en-US" sz="2000" dirty="0"/>
              <a:t> (</a:t>
            </a:r>
            <a:r>
              <a:rPr lang="en-US" sz="2000" i="1" dirty="0"/>
              <a:t>i.e. </a:t>
            </a:r>
            <a:r>
              <a:rPr lang="en-US" sz="2000" dirty="0"/>
              <a:t>provide greater understanding of an idea and help you when revising). </a:t>
            </a:r>
          </a:p>
          <a:p>
            <a:pPr marL="0" indent="0" algn="just">
              <a:lnSpc>
                <a:spcPct val="100000"/>
              </a:lnSpc>
              <a:buNone/>
            </a:pPr>
            <a:r>
              <a:rPr lang="en-US" sz="2000" dirty="0"/>
              <a:t>Other examples may be </a:t>
            </a:r>
            <a:r>
              <a:rPr lang="en-US" sz="2000" b="1" dirty="0"/>
              <a:t>irrelevant</a:t>
            </a:r>
            <a:r>
              <a:rPr lang="en-US" sz="2000" dirty="0"/>
              <a:t> (</a:t>
            </a:r>
            <a:r>
              <a:rPr lang="en-US" sz="2000" i="1" dirty="0"/>
              <a:t>e.g. </a:t>
            </a:r>
            <a:r>
              <a:rPr lang="en-US" sz="2000" dirty="0"/>
              <a:t>the speaker may use them to help you connect to the topic, but you don’t need to remember them later). </a:t>
            </a:r>
            <a:endParaRPr lang="en-GB" sz="2000" dirty="0">
              <a:latin typeface="Calibri" panose="020F0502020204030204" pitchFamily="34" charset="0"/>
              <a:ea typeface="DengXian"/>
              <a:cs typeface="Times New Roman" panose="02020603050405020304" pitchFamily="18" charset="0"/>
            </a:endParaRPr>
          </a:p>
        </p:txBody>
      </p:sp>
      <p:grpSp>
        <p:nvGrpSpPr>
          <p:cNvPr id="6" name="Group 2"/>
          <p:cNvGrpSpPr>
            <a:grpSpLocks/>
          </p:cNvGrpSpPr>
          <p:nvPr/>
        </p:nvGrpSpPr>
        <p:grpSpPr bwMode="auto">
          <a:xfrm>
            <a:off x="2351584" y="278397"/>
            <a:ext cx="9505053" cy="556827"/>
            <a:chOff x="103092947" y="106166598"/>
            <a:chExt cx="6633630" cy="556506"/>
          </a:xfrm>
        </p:grpSpPr>
        <p:sp>
          <p:nvSpPr>
            <p:cNvPr id="7" name="Text Box 3"/>
            <p:cNvSpPr txBox="1">
              <a:spLocks noChangeArrowheads="1"/>
            </p:cNvSpPr>
            <p:nvPr/>
          </p:nvSpPr>
          <p:spPr bwMode="auto">
            <a:xfrm>
              <a:off x="103121221"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Preparing for the lecture:</a:t>
              </a:r>
              <a:r>
                <a:rPr lang="en-GB" altLang="en-US" sz="2400" dirty="0">
                  <a:solidFill>
                    <a:srgbClr val="000000"/>
                  </a:solidFill>
                  <a:latin typeface="Verdana" panose="020B0604030504040204" pitchFamily="34" charset="0"/>
                </a:rPr>
                <a:t> Listening and note-taking focus</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4" name="Rectangle 3"/>
          <p:cNvSpPr/>
          <p:nvPr/>
        </p:nvSpPr>
        <p:spPr>
          <a:xfrm>
            <a:off x="6402040" y="3485530"/>
            <a:ext cx="5472599" cy="375552"/>
          </a:xfrm>
          <a:prstGeom prst="rect">
            <a:avLst/>
          </a:prstGeom>
        </p:spPr>
        <p:txBody>
          <a:bodyPr wrap="square">
            <a:spAutoFit/>
          </a:bodyPr>
          <a:lstStyle/>
          <a:p>
            <a:pPr algn="just" fontAlgn="base">
              <a:lnSpc>
                <a:spcPct val="107000"/>
              </a:lnSpc>
            </a:pPr>
            <a:endParaRPr lang="en-GB" dirty="0">
              <a:latin typeface="Calibri" panose="020F0502020204030204" pitchFamily="34" charset="0"/>
              <a:ea typeface="DengXian"/>
              <a:cs typeface="Times New Roman" panose="02020603050405020304" pitchFamily="18" charset="0"/>
            </a:endParaRPr>
          </a:p>
        </p:txBody>
      </p:sp>
      <p:sp>
        <p:nvSpPr>
          <p:cNvPr id="2" name="Rectangle 1"/>
          <p:cNvSpPr/>
          <p:nvPr/>
        </p:nvSpPr>
        <p:spPr>
          <a:xfrm>
            <a:off x="4070027" y="2815862"/>
            <a:ext cx="2332013" cy="923330"/>
          </a:xfrm>
          <a:prstGeom prst="rect">
            <a:avLst/>
          </a:prstGeom>
        </p:spPr>
        <p:txBody>
          <a:bodyPr wrap="square">
            <a:spAutoFit/>
          </a:bodyPr>
          <a:lstStyle/>
          <a:p>
            <a:pPr marL="742950" lvl="1" indent="-285750"/>
            <a:r>
              <a:rPr lang="en-US" i="1" dirty="0">
                <a:solidFill>
                  <a:srgbClr val="0070C0"/>
                </a:solidFill>
              </a:rPr>
              <a:t>For example…</a:t>
            </a:r>
          </a:p>
          <a:p>
            <a:pPr marL="742950" lvl="1" indent="-285750"/>
            <a:r>
              <a:rPr lang="en-US" i="1" dirty="0">
                <a:solidFill>
                  <a:srgbClr val="0070C0"/>
                </a:solidFill>
              </a:rPr>
              <a:t>For instance…</a:t>
            </a:r>
          </a:p>
          <a:p>
            <a:pPr marL="742950" lvl="1" indent="-285750"/>
            <a:r>
              <a:rPr lang="en-US" i="1" dirty="0">
                <a:solidFill>
                  <a:srgbClr val="0070C0"/>
                </a:solidFill>
              </a:rPr>
              <a:t>… such as…</a:t>
            </a:r>
          </a:p>
        </p:txBody>
      </p:sp>
      <p:sp>
        <p:nvSpPr>
          <p:cNvPr id="9" name="Rectangle 8"/>
          <p:cNvSpPr/>
          <p:nvPr/>
        </p:nvSpPr>
        <p:spPr>
          <a:xfrm>
            <a:off x="6741019" y="2815862"/>
            <a:ext cx="3539704" cy="923330"/>
          </a:xfrm>
          <a:prstGeom prst="rect">
            <a:avLst/>
          </a:prstGeom>
        </p:spPr>
        <p:txBody>
          <a:bodyPr wrap="square">
            <a:spAutoFit/>
          </a:bodyPr>
          <a:lstStyle/>
          <a:p>
            <a:pPr marL="742950" lvl="1" indent="-285750"/>
            <a:r>
              <a:rPr lang="en-US" i="1" dirty="0">
                <a:solidFill>
                  <a:srgbClr val="0070C0"/>
                </a:solidFill>
              </a:rPr>
              <a:t>… is an example of…</a:t>
            </a:r>
          </a:p>
          <a:p>
            <a:pPr marL="742950" lvl="1" indent="-285750"/>
            <a:r>
              <a:rPr lang="en-US" i="1" dirty="0">
                <a:solidFill>
                  <a:srgbClr val="0070C0"/>
                </a:solidFill>
              </a:rPr>
              <a:t>An example of this is…</a:t>
            </a:r>
          </a:p>
          <a:p>
            <a:pPr marL="742950" lvl="1" indent="-285750"/>
            <a:r>
              <a:rPr lang="en-US" i="1" dirty="0">
                <a:solidFill>
                  <a:srgbClr val="0070C0"/>
                </a:solidFill>
              </a:rPr>
              <a:t>Let me give you an example.</a:t>
            </a:r>
          </a:p>
        </p:txBody>
      </p:sp>
    </p:spTree>
    <p:extLst>
      <p:ext uri="{BB962C8B-B14F-4D97-AF65-F5344CB8AC3E}">
        <p14:creationId xmlns:p14="http://schemas.microsoft.com/office/powerpoint/2010/main" val="1822579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2"/>
          <p:cNvGrpSpPr>
            <a:grpSpLocks/>
          </p:cNvGrpSpPr>
          <p:nvPr/>
        </p:nvGrpSpPr>
        <p:grpSpPr bwMode="auto">
          <a:xfrm>
            <a:off x="2351584" y="278397"/>
            <a:ext cx="9505053" cy="556827"/>
            <a:chOff x="103092947" y="106166598"/>
            <a:chExt cx="6633630" cy="556506"/>
          </a:xfrm>
        </p:grpSpPr>
        <p:sp>
          <p:nvSpPr>
            <p:cNvPr id="7" name="Text Box 3"/>
            <p:cNvSpPr txBox="1">
              <a:spLocks noChangeArrowheads="1"/>
            </p:cNvSpPr>
            <p:nvPr/>
          </p:nvSpPr>
          <p:spPr bwMode="auto">
            <a:xfrm>
              <a:off x="103121221"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Preparing for the lecture:</a:t>
              </a:r>
              <a:r>
                <a:rPr lang="en-GB" altLang="en-US" sz="2400" dirty="0">
                  <a:solidFill>
                    <a:srgbClr val="000000"/>
                  </a:solidFill>
                  <a:latin typeface="Verdana" panose="020B0604030504040204" pitchFamily="34" charset="0"/>
                </a:rPr>
                <a:t> Listening and note-taking focus</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9" name="Content Placeholder 8"/>
          <p:cNvSpPr>
            <a:spLocks noGrp="1"/>
          </p:cNvSpPr>
          <p:nvPr>
            <p:ph idx="1"/>
          </p:nvPr>
        </p:nvSpPr>
        <p:spPr>
          <a:xfrm>
            <a:off x="191344" y="1235451"/>
            <a:ext cx="12000656" cy="1615618"/>
          </a:xfrm>
        </p:spPr>
        <p:txBody>
          <a:bodyPr>
            <a:noAutofit/>
          </a:bodyPr>
          <a:lstStyle/>
          <a:p>
            <a:pPr marL="0" indent="0" fontAlgn="base">
              <a:buNone/>
            </a:pPr>
            <a:r>
              <a:rPr lang="en-US" sz="1800" dirty="0"/>
              <a:t>Listen to an extract from a lecture on ‘Pidgins’ (simplified forms of language used between people with no common language).</a:t>
            </a:r>
          </a:p>
          <a:p>
            <a:pPr marL="457200" indent="-457200" fontAlgn="base">
              <a:buFont typeface="+mj-lt"/>
              <a:buAutoNum type="arabicPeriod"/>
            </a:pPr>
            <a:r>
              <a:rPr lang="en-US" sz="1800" dirty="0"/>
              <a:t>As you listen write down all the </a:t>
            </a:r>
            <a:r>
              <a:rPr lang="en-US" sz="1800" u="sng" dirty="0"/>
              <a:t>signposting language </a:t>
            </a:r>
            <a:r>
              <a:rPr lang="en-US" sz="1800" dirty="0"/>
              <a:t>that the speaker uses to introduce examples. </a:t>
            </a:r>
          </a:p>
          <a:p>
            <a:pPr marL="457200" indent="-457200" fontAlgn="base">
              <a:buFont typeface="+mj-lt"/>
              <a:buAutoNum type="arabicPeriod"/>
            </a:pPr>
            <a:r>
              <a:rPr lang="en-US" sz="1800" dirty="0"/>
              <a:t>Listen again and write down </a:t>
            </a:r>
            <a:r>
              <a:rPr lang="en-US" sz="1800" u="sng" dirty="0"/>
              <a:t>the example </a:t>
            </a:r>
            <a:r>
              <a:rPr lang="en-US" sz="1800" dirty="0"/>
              <a:t>that is introduced by the signposting language. </a:t>
            </a:r>
          </a:p>
          <a:p>
            <a:pPr marL="457200" indent="-457200" fontAlgn="base">
              <a:buFont typeface="+mj-lt"/>
              <a:buAutoNum type="arabicPeriod"/>
            </a:pPr>
            <a:r>
              <a:rPr lang="en-US" sz="1800" dirty="0"/>
              <a:t>In your group, decide if each example is </a:t>
            </a:r>
            <a:r>
              <a:rPr lang="en-US" sz="1800" b="1" dirty="0"/>
              <a:t>relevant</a:t>
            </a:r>
            <a:r>
              <a:rPr lang="en-US" sz="1800" dirty="0"/>
              <a:t> or </a:t>
            </a:r>
            <a:r>
              <a:rPr lang="en-US" sz="1800" b="1" dirty="0"/>
              <a:t>irrelevant</a:t>
            </a:r>
            <a:r>
              <a:rPr lang="en-US" sz="1800" dirty="0"/>
              <a:t>. </a:t>
            </a:r>
          </a:p>
          <a:p>
            <a:pPr marL="0" indent="0" fontAlgn="base">
              <a:buNone/>
            </a:pPr>
            <a:endParaRPr lang="en-GB" sz="1800" dirty="0">
              <a:solidFill>
                <a:srgbClr val="FF0000"/>
              </a:solidFill>
            </a:endParaRPr>
          </a:p>
        </p:txBody>
      </p:sp>
      <p:graphicFrame>
        <p:nvGraphicFramePr>
          <p:cNvPr id="14" name="Table 13"/>
          <p:cNvGraphicFramePr>
            <a:graphicFrameLocks noGrp="1"/>
          </p:cNvGraphicFramePr>
          <p:nvPr>
            <p:extLst>
              <p:ext uri="{D42A27DB-BD31-4B8C-83A1-F6EECF244321}">
                <p14:modId xmlns:p14="http://schemas.microsoft.com/office/powerpoint/2010/main" val="3331657450"/>
              </p:ext>
            </p:extLst>
          </p:nvPr>
        </p:nvGraphicFramePr>
        <p:xfrm>
          <a:off x="191344" y="3012490"/>
          <a:ext cx="11457668" cy="3657600"/>
        </p:xfrm>
        <a:graphic>
          <a:graphicData uri="http://schemas.openxmlformats.org/drawingml/2006/table">
            <a:tbl>
              <a:tblPr firstRow="1" firstCol="1" bandRow="1">
                <a:tableStyleId>{2D5ABB26-0587-4C30-8999-92F81FD0307C}</a:tableStyleId>
              </a:tblPr>
              <a:tblGrid>
                <a:gridCol w="368445">
                  <a:extLst>
                    <a:ext uri="{9D8B030D-6E8A-4147-A177-3AD203B41FA5}">
                      <a16:colId xmlns:a16="http://schemas.microsoft.com/office/drawing/2014/main" val="327513226"/>
                    </a:ext>
                  </a:extLst>
                </a:gridCol>
                <a:gridCol w="1670194">
                  <a:extLst>
                    <a:ext uri="{9D8B030D-6E8A-4147-A177-3AD203B41FA5}">
                      <a16:colId xmlns:a16="http://schemas.microsoft.com/office/drawing/2014/main" val="1846134095"/>
                    </a:ext>
                  </a:extLst>
                </a:gridCol>
                <a:gridCol w="8167519">
                  <a:extLst>
                    <a:ext uri="{9D8B030D-6E8A-4147-A177-3AD203B41FA5}">
                      <a16:colId xmlns:a16="http://schemas.microsoft.com/office/drawing/2014/main" val="2635746803"/>
                    </a:ext>
                  </a:extLst>
                </a:gridCol>
                <a:gridCol w="1251510">
                  <a:extLst>
                    <a:ext uri="{9D8B030D-6E8A-4147-A177-3AD203B41FA5}">
                      <a16:colId xmlns:a16="http://schemas.microsoft.com/office/drawing/2014/main" val="2303738262"/>
                    </a:ext>
                  </a:extLst>
                </a:gridCol>
              </a:tblGrid>
              <a:tr h="595850">
                <a:tc>
                  <a:txBody>
                    <a:bodyPr/>
                    <a:lstStyle/>
                    <a:p>
                      <a:pPr algn="ctr" fontAlgn="base">
                        <a:lnSpc>
                          <a:spcPct val="107000"/>
                        </a:lnSpc>
                        <a:spcAft>
                          <a:spcPts val="0"/>
                        </a:spcAft>
                      </a:pP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algn="ctr" fontAlgn="base">
                        <a:lnSpc>
                          <a:spcPct val="100000"/>
                        </a:lnSpc>
                        <a:spcAft>
                          <a:spcPts val="0"/>
                        </a:spcAft>
                      </a:pPr>
                      <a:r>
                        <a:rPr lang="en-US" sz="1600" b="1" dirty="0">
                          <a:effectLst/>
                          <a:latin typeface="Calibri" panose="020F0502020204030204" pitchFamily="34" charset="0"/>
                          <a:ea typeface="DengXian"/>
                          <a:cs typeface="Times New Roman" panose="02020603050405020304" pitchFamily="18" charset="0"/>
                        </a:rPr>
                        <a:t>Signposting language</a:t>
                      </a:r>
                      <a:endParaRPr lang="en-GB" sz="1600" b="1"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algn="ctr" fontAlgn="base">
                        <a:lnSpc>
                          <a:spcPct val="107000"/>
                        </a:lnSpc>
                        <a:spcAft>
                          <a:spcPts val="0"/>
                        </a:spcAft>
                      </a:pPr>
                      <a:r>
                        <a:rPr lang="en-US" sz="1600" b="1" dirty="0">
                          <a:effectLst/>
                          <a:latin typeface="Calibri" panose="020F0502020204030204" pitchFamily="34" charset="0"/>
                          <a:ea typeface="DengXian"/>
                          <a:cs typeface="Times New Roman" panose="02020603050405020304" pitchFamily="18" charset="0"/>
                        </a:rPr>
                        <a:t>Example</a:t>
                      </a:r>
                      <a:endParaRPr lang="en-GB" sz="1600" b="1"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algn="ctr" fontAlgn="base">
                        <a:lnSpc>
                          <a:spcPct val="107000"/>
                        </a:lnSpc>
                        <a:spcAft>
                          <a:spcPts val="0"/>
                        </a:spcAft>
                      </a:pPr>
                      <a:r>
                        <a:rPr lang="en-US" sz="1600" b="1" dirty="0">
                          <a:effectLst/>
                          <a:latin typeface="Calibri" panose="020F0502020204030204" pitchFamily="34" charset="0"/>
                          <a:ea typeface="DengXian"/>
                          <a:cs typeface="Times New Roman" panose="02020603050405020304" pitchFamily="18" charset="0"/>
                        </a:rPr>
                        <a:t>Relevant / </a:t>
                      </a:r>
                    </a:p>
                    <a:p>
                      <a:pPr algn="ctr" fontAlgn="base">
                        <a:lnSpc>
                          <a:spcPct val="107000"/>
                        </a:lnSpc>
                        <a:spcAft>
                          <a:spcPts val="0"/>
                        </a:spcAft>
                      </a:pPr>
                      <a:r>
                        <a:rPr lang="en-US" sz="1600" b="1" dirty="0">
                          <a:effectLst/>
                          <a:latin typeface="Calibri" panose="020F0502020204030204" pitchFamily="34" charset="0"/>
                          <a:ea typeface="DengXian"/>
                          <a:cs typeface="Times New Roman" panose="02020603050405020304" pitchFamily="18" charset="0"/>
                        </a:rPr>
                        <a:t>Not relevant</a:t>
                      </a:r>
                      <a:endParaRPr lang="en-GB" sz="1600" b="1"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extLst>
                  <a:ext uri="{0D108BD9-81ED-4DB2-BD59-A6C34878D82A}">
                    <a16:rowId xmlns:a16="http://schemas.microsoft.com/office/drawing/2014/main" val="4175183034"/>
                  </a:ext>
                </a:extLst>
              </a:tr>
              <a:tr h="664884">
                <a:tc>
                  <a:txBody>
                    <a:bodyPr/>
                    <a:lstStyle/>
                    <a:p>
                      <a:pPr algn="ctr" fontAlgn="base">
                        <a:lnSpc>
                          <a:spcPct val="107000"/>
                        </a:lnSpc>
                        <a:spcAft>
                          <a:spcPts val="0"/>
                        </a:spcAft>
                      </a:pPr>
                      <a:r>
                        <a:rPr lang="en-US" sz="1800" b="1" dirty="0">
                          <a:effectLst/>
                          <a:latin typeface="Calibri" panose="020F0502020204030204" pitchFamily="34" charset="0"/>
                          <a:ea typeface="DengXian"/>
                          <a:cs typeface="Times New Roman" panose="02020603050405020304" pitchFamily="18" charset="0"/>
                        </a:rPr>
                        <a:t>1</a:t>
                      </a:r>
                      <a:endParaRPr lang="en-GB" sz="1800" b="1"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FEB"/>
                    </a:solidFill>
                  </a:tcPr>
                </a:tc>
                <a:tc>
                  <a:txBody>
                    <a:bodyPr/>
                    <a:lstStyle/>
                    <a:p>
                      <a:pPr algn="ctr" fontAlgn="base">
                        <a:lnSpc>
                          <a:spcPct val="107000"/>
                        </a:lnSpc>
                        <a:spcAft>
                          <a:spcPts val="0"/>
                        </a:spcAft>
                      </a:pPr>
                      <a:r>
                        <a:rPr lang="en-US" sz="1800" b="0" i="0" dirty="0">
                          <a:effectLst/>
                          <a:latin typeface="Ink Free" panose="03080402000500000000" pitchFamily="66" charset="0"/>
                          <a:ea typeface="DengXian"/>
                          <a:cs typeface="Times New Roman" panose="02020603050405020304" pitchFamily="18" charset="0"/>
                        </a:rPr>
                        <a:t>For instance</a:t>
                      </a:r>
                      <a:endParaRPr lang="en-GB" sz="1800" b="0" i="0" dirty="0">
                        <a:effectLst/>
                        <a:latin typeface="Ink Free" panose="03080402000500000000" pitchFamily="66"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FEB"/>
                    </a:solidFill>
                  </a:tcPr>
                </a:tc>
                <a:tc>
                  <a:txBody>
                    <a:bodyPr/>
                    <a:lstStyle/>
                    <a:p>
                      <a:pPr algn="just" fontAlgn="base">
                        <a:lnSpc>
                          <a:spcPct val="107000"/>
                        </a:lnSpc>
                        <a:spcAft>
                          <a:spcPts val="0"/>
                        </a:spcAft>
                      </a:pPr>
                      <a:r>
                        <a:rPr lang="en-US" sz="1800" kern="1200" dirty="0">
                          <a:solidFill>
                            <a:schemeClr val="tx1"/>
                          </a:solidFill>
                          <a:effectLst/>
                          <a:latin typeface="+mn-lt"/>
                          <a:ea typeface="+mn-ea"/>
                          <a:cs typeface="+mn-cs"/>
                        </a:rPr>
                        <a:t>an experience I had was when I was studying language use in West Africa</a:t>
                      </a:r>
                      <a:r>
                        <a:rPr lang="en-US" sz="1800" kern="1200" baseline="0" dirty="0">
                          <a:solidFill>
                            <a:schemeClr val="tx1"/>
                          </a:solidFill>
                          <a:effectLst/>
                          <a:latin typeface="+mn-lt"/>
                          <a:ea typeface="+mn-ea"/>
                          <a:cs typeface="+mn-cs"/>
                        </a:rPr>
                        <a:t> -</a:t>
                      </a:r>
                      <a:r>
                        <a:rPr lang="en-US" sz="1800" kern="1200" dirty="0">
                          <a:solidFill>
                            <a:schemeClr val="tx1"/>
                          </a:solidFill>
                          <a:effectLst/>
                          <a:latin typeface="+mn-lt"/>
                          <a:ea typeface="+mn-ea"/>
                          <a:cs typeface="+mn-cs"/>
                        </a:rPr>
                        <a:t> I couldn’t understand some conversations because they were using a form of Pidgin English. </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lnSpc>
                          <a:spcPct val="107000"/>
                        </a:lnSpc>
                        <a:spcAft>
                          <a:spcPts val="0"/>
                        </a:spcAft>
                      </a:pPr>
                      <a:r>
                        <a:rPr lang="en-US" sz="1800" dirty="0">
                          <a:effectLst/>
                          <a:latin typeface="Calibri" panose="020F0502020204030204" pitchFamily="34" charset="0"/>
                          <a:ea typeface="DengXian"/>
                          <a:cs typeface="Times New Roman" panose="02020603050405020304" pitchFamily="18" charset="0"/>
                        </a:rPr>
                        <a:t>Not relevant</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9723861"/>
                  </a:ext>
                </a:extLst>
              </a:tr>
              <a:tr h="1151081">
                <a:tc>
                  <a:txBody>
                    <a:bodyPr/>
                    <a:lstStyle/>
                    <a:p>
                      <a:pPr algn="ctr" fontAlgn="base">
                        <a:lnSpc>
                          <a:spcPct val="107000"/>
                        </a:lnSpc>
                        <a:spcAft>
                          <a:spcPts val="0"/>
                        </a:spcAft>
                      </a:pPr>
                      <a:r>
                        <a:rPr lang="en-US" sz="1800" b="1" dirty="0">
                          <a:effectLst/>
                          <a:latin typeface="Calibri" panose="020F0502020204030204" pitchFamily="34" charset="0"/>
                          <a:ea typeface="DengXian"/>
                          <a:cs typeface="Times New Roman" panose="02020603050405020304" pitchFamily="18" charset="0"/>
                        </a:rPr>
                        <a:t>2</a:t>
                      </a:r>
                      <a:endParaRPr lang="en-GB" sz="1800" b="1"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FEB"/>
                    </a:solidFill>
                  </a:tcPr>
                </a:tc>
                <a:tc>
                  <a:txBody>
                    <a:bodyPr/>
                    <a:lstStyle/>
                    <a:p>
                      <a:pPr algn="ctr" fontAlgn="base">
                        <a:lnSpc>
                          <a:spcPct val="107000"/>
                        </a:lnSpc>
                        <a:spcAft>
                          <a:spcPts val="0"/>
                        </a:spcAft>
                      </a:pPr>
                      <a:r>
                        <a:rPr lang="en-US" sz="1800" b="0" i="0" dirty="0">
                          <a:effectLst/>
                          <a:latin typeface="Ink Free" panose="03080402000500000000" pitchFamily="66" charset="0"/>
                          <a:ea typeface="DengXian"/>
                          <a:cs typeface="Times New Roman" panose="02020603050405020304" pitchFamily="18" charset="0"/>
                        </a:rPr>
                        <a:t>Let me give you an example</a:t>
                      </a:r>
                      <a:endParaRPr lang="en-GB" sz="1800" b="0" i="0" dirty="0">
                        <a:effectLst/>
                        <a:latin typeface="Ink Free" panose="03080402000500000000" pitchFamily="66"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FEB"/>
                    </a:solidFill>
                  </a:tcPr>
                </a:tc>
                <a:tc>
                  <a:txBody>
                    <a:bodyPr/>
                    <a:lstStyle/>
                    <a:p>
                      <a:pPr marL="0" marR="0" lvl="0" indent="0" algn="just" defTabSz="914400" rtl="0" eaLnBrk="1" fontAlgn="base" latinLnBrk="0" hangingPunct="1">
                        <a:lnSpc>
                          <a:spcPct val="107000"/>
                        </a:lnSpc>
                        <a:spcBef>
                          <a:spcPts val="0"/>
                        </a:spcBef>
                        <a:spcAft>
                          <a:spcPts val="0"/>
                        </a:spcAft>
                        <a:buClrTx/>
                        <a:buSzTx/>
                        <a:buFontTx/>
                        <a:buNone/>
                        <a:tabLst/>
                        <a:defRPr/>
                      </a:pPr>
                      <a:r>
                        <a:rPr lang="en-US" sz="1800" kern="1200" dirty="0">
                          <a:solidFill>
                            <a:schemeClr val="tx1"/>
                          </a:solidFill>
                          <a:effectLst/>
                          <a:latin typeface="+mn-lt"/>
                          <a:ea typeface="+mn-ea"/>
                          <a:cs typeface="+mn-cs"/>
                        </a:rPr>
                        <a:t>Chinese Pidgin English, or CPE</a:t>
                      </a:r>
                      <a:r>
                        <a:rPr lang="en-US" sz="1800" kern="1200" baseline="0" dirty="0">
                          <a:solidFill>
                            <a:schemeClr val="tx1"/>
                          </a:solidFill>
                          <a:effectLst/>
                          <a:latin typeface="+mn-lt"/>
                          <a:ea typeface="+mn-ea"/>
                          <a:cs typeface="+mn-cs"/>
                        </a:rPr>
                        <a:t> </a:t>
                      </a:r>
                      <a:r>
                        <a:rPr lang="en-US" sz="1800" kern="1200" dirty="0">
                          <a:solidFill>
                            <a:schemeClr val="tx1"/>
                          </a:solidFill>
                          <a:effectLst/>
                          <a:latin typeface="+mn-lt"/>
                          <a:ea typeface="+mn-ea"/>
                          <a:cs typeface="+mn-cs"/>
                        </a:rPr>
                        <a:t>which was used between traders in Hong Kong from the 17</a:t>
                      </a:r>
                      <a:r>
                        <a:rPr lang="en-US" sz="1800" kern="1200" baseline="30000" dirty="0">
                          <a:solidFill>
                            <a:schemeClr val="tx1"/>
                          </a:solidFill>
                          <a:effectLst/>
                          <a:latin typeface="+mn-lt"/>
                          <a:ea typeface="+mn-ea"/>
                          <a:cs typeface="+mn-cs"/>
                        </a:rPr>
                        <a:t>th</a:t>
                      </a:r>
                      <a:r>
                        <a:rPr lang="en-US" sz="1800" kern="1200" dirty="0">
                          <a:solidFill>
                            <a:schemeClr val="tx1"/>
                          </a:solidFill>
                          <a:effectLst/>
                          <a:latin typeface="+mn-lt"/>
                          <a:ea typeface="+mn-ea"/>
                          <a:cs typeface="+mn-cs"/>
                        </a:rPr>
                        <a:t> century to around the middle of the 20</a:t>
                      </a:r>
                      <a:r>
                        <a:rPr lang="en-US" sz="1800" kern="1200" baseline="30000" dirty="0">
                          <a:solidFill>
                            <a:schemeClr val="tx1"/>
                          </a:solidFill>
                          <a:effectLst/>
                          <a:latin typeface="+mn-lt"/>
                          <a:ea typeface="+mn-ea"/>
                          <a:cs typeface="+mn-cs"/>
                        </a:rPr>
                        <a:t>th</a:t>
                      </a:r>
                      <a:r>
                        <a:rPr lang="en-US" sz="1800" kern="1200" dirty="0">
                          <a:solidFill>
                            <a:schemeClr val="tx1"/>
                          </a:solidFill>
                          <a:effectLst/>
                          <a:latin typeface="+mn-lt"/>
                          <a:ea typeface="+mn-ea"/>
                          <a:cs typeface="+mn-cs"/>
                        </a:rPr>
                        <a:t> century. It had influences from a number of languages- English, Cantonese, Portuguese and several others. </a:t>
                      </a:r>
                      <a:endParaRPr lang="en-GB" sz="1800" kern="1200" dirty="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lnSpc>
                          <a:spcPct val="107000"/>
                        </a:lnSpc>
                        <a:spcAft>
                          <a:spcPts val="0"/>
                        </a:spcAft>
                      </a:pPr>
                      <a:r>
                        <a:rPr lang="en-US" sz="1800" dirty="0">
                          <a:effectLst/>
                          <a:latin typeface="Calibri" panose="020F0502020204030204" pitchFamily="34" charset="0"/>
                          <a:ea typeface="DengXian"/>
                          <a:cs typeface="Times New Roman" panose="02020603050405020304" pitchFamily="18" charset="0"/>
                        </a:rPr>
                        <a:t>Relevant</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9280726"/>
                  </a:ext>
                </a:extLst>
              </a:tr>
              <a:tr h="575543">
                <a:tc>
                  <a:txBody>
                    <a:bodyPr/>
                    <a:lstStyle/>
                    <a:p>
                      <a:pPr algn="ctr" fontAlgn="base">
                        <a:lnSpc>
                          <a:spcPct val="107000"/>
                        </a:lnSpc>
                        <a:spcAft>
                          <a:spcPts val="0"/>
                        </a:spcAft>
                      </a:pPr>
                      <a:r>
                        <a:rPr lang="en-US" sz="1800" b="1" dirty="0">
                          <a:effectLst/>
                          <a:latin typeface="Calibri" panose="020F0502020204030204" pitchFamily="34" charset="0"/>
                          <a:ea typeface="DengXian"/>
                          <a:cs typeface="Times New Roman" panose="02020603050405020304" pitchFamily="18" charset="0"/>
                        </a:rPr>
                        <a:t>3</a:t>
                      </a:r>
                      <a:endParaRPr lang="en-GB" sz="1800" b="1"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FEB"/>
                    </a:solidFill>
                  </a:tcPr>
                </a:tc>
                <a:tc>
                  <a:txBody>
                    <a:bodyPr/>
                    <a:lstStyle/>
                    <a:p>
                      <a:pPr algn="ctr" fontAlgn="base">
                        <a:lnSpc>
                          <a:spcPct val="107000"/>
                        </a:lnSpc>
                        <a:spcAft>
                          <a:spcPts val="0"/>
                        </a:spcAft>
                      </a:pPr>
                      <a:r>
                        <a:rPr lang="en-US" sz="1800" b="0" i="0" dirty="0">
                          <a:effectLst/>
                          <a:latin typeface="Ink Free" panose="03080402000500000000" pitchFamily="66" charset="0"/>
                        </a:rPr>
                        <a:t>such as</a:t>
                      </a:r>
                      <a:endParaRPr lang="en-GB" sz="1800" b="0" i="0" dirty="0">
                        <a:effectLst/>
                        <a:latin typeface="Ink Free" panose="03080402000500000000" pitchFamily="66"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FEB"/>
                    </a:solidFill>
                  </a:tcPr>
                </a:tc>
                <a:tc>
                  <a:txBody>
                    <a:bodyPr/>
                    <a:lstStyle/>
                    <a:p>
                      <a:pPr algn="just" fontAlgn="base">
                        <a:lnSpc>
                          <a:spcPct val="107000"/>
                        </a:lnSpc>
                        <a:spcAft>
                          <a:spcPts val="0"/>
                        </a:spcAft>
                      </a:pPr>
                      <a:r>
                        <a:rPr lang="en-US" sz="1800" kern="1200" dirty="0">
                          <a:solidFill>
                            <a:schemeClr val="tx1"/>
                          </a:solidFill>
                          <a:effectLst/>
                          <a:latin typeface="+mn-lt"/>
                          <a:ea typeface="+mn-ea"/>
                          <a:cs typeface="+mn-cs"/>
                        </a:rPr>
                        <a:t>all languages change, and it’s the same with Pidgins. Many simply die out</a:t>
                      </a:r>
                      <a:r>
                        <a:rPr lang="en-US" sz="1800" kern="1200" baseline="0" dirty="0">
                          <a:solidFill>
                            <a:schemeClr val="tx1"/>
                          </a:solidFill>
                          <a:effectLst/>
                          <a:latin typeface="+mn-lt"/>
                          <a:ea typeface="+mn-ea"/>
                          <a:cs typeface="+mn-cs"/>
                        </a:rPr>
                        <a:t> </a:t>
                      </a:r>
                      <a:r>
                        <a:rPr lang="en-US" sz="1800" kern="1200" baseline="0" dirty="0">
                          <a:solidFill>
                            <a:schemeClr val="tx1"/>
                          </a:solidFill>
                          <a:effectLst/>
                          <a:latin typeface="+mn-lt"/>
                          <a:ea typeface="+mn-ea"/>
                          <a:cs typeface="+mn-cs"/>
                          <a:sym typeface="Wingdings" panose="05000000000000000000" pitchFamily="2" charset="2"/>
                        </a:rPr>
                        <a:t></a:t>
                      </a:r>
                      <a:r>
                        <a:rPr lang="en-US" sz="1800" b="1" kern="1200" dirty="0">
                          <a:solidFill>
                            <a:schemeClr val="tx1"/>
                          </a:solidFill>
                          <a:effectLst/>
                          <a:latin typeface="+mn-lt"/>
                          <a:ea typeface="+mn-ea"/>
                          <a:cs typeface="+mn-cs"/>
                          <a:sym typeface="Wingdings" panose="05000000000000000000" pitchFamily="2" charset="2"/>
                        </a:rPr>
                        <a:t> </a:t>
                      </a:r>
                      <a:r>
                        <a:rPr lang="en-US" sz="1800" kern="1200" dirty="0">
                          <a:solidFill>
                            <a:schemeClr val="tx1"/>
                          </a:solidFill>
                          <a:effectLst/>
                          <a:latin typeface="+mn-lt"/>
                          <a:ea typeface="+mn-ea"/>
                          <a:cs typeface="+mn-cs"/>
                        </a:rPr>
                        <a:t>CPE</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lnSpc>
                          <a:spcPct val="107000"/>
                        </a:lnSpc>
                        <a:spcAft>
                          <a:spcPts val="0"/>
                        </a:spcAft>
                      </a:pPr>
                      <a:r>
                        <a:rPr lang="en-US" sz="1800" dirty="0">
                          <a:effectLst/>
                          <a:latin typeface="Calibri" panose="020F0502020204030204" pitchFamily="34" charset="0"/>
                          <a:ea typeface="DengXian"/>
                          <a:cs typeface="Times New Roman" panose="02020603050405020304" pitchFamily="18" charset="0"/>
                        </a:rPr>
                        <a:t>Relevant</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8236549"/>
                  </a:ext>
                </a:extLst>
              </a:tr>
              <a:tr h="670242">
                <a:tc>
                  <a:txBody>
                    <a:bodyPr/>
                    <a:lstStyle/>
                    <a:p>
                      <a:pPr algn="ctr" fontAlgn="base">
                        <a:lnSpc>
                          <a:spcPct val="107000"/>
                        </a:lnSpc>
                        <a:spcAft>
                          <a:spcPts val="0"/>
                        </a:spcAft>
                      </a:pPr>
                      <a:r>
                        <a:rPr lang="en-US" sz="1800" b="1" dirty="0">
                          <a:effectLst/>
                          <a:latin typeface="Calibri" panose="020F0502020204030204" pitchFamily="34" charset="0"/>
                          <a:ea typeface="DengXian"/>
                          <a:cs typeface="Times New Roman" panose="02020603050405020304" pitchFamily="18" charset="0"/>
                        </a:rPr>
                        <a:t>4</a:t>
                      </a:r>
                      <a:endParaRPr lang="en-GB" sz="1800" b="1"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FEB"/>
                    </a:solidFill>
                  </a:tcPr>
                </a:tc>
                <a:tc>
                  <a:txBody>
                    <a:bodyPr/>
                    <a:lstStyle/>
                    <a:p>
                      <a:pPr algn="ctr" fontAlgn="base">
                        <a:lnSpc>
                          <a:spcPct val="107000"/>
                        </a:lnSpc>
                        <a:spcAft>
                          <a:spcPts val="0"/>
                        </a:spcAft>
                      </a:pPr>
                      <a:r>
                        <a:rPr lang="en-US" sz="1800" b="0" i="0" dirty="0">
                          <a:effectLst/>
                          <a:latin typeface="Ink Free" panose="03080402000500000000" pitchFamily="66" charset="0"/>
                          <a:ea typeface="DengXian"/>
                          <a:cs typeface="Times New Roman" panose="02020603050405020304" pitchFamily="18" charset="0"/>
                        </a:rPr>
                        <a:t>An example of this is</a:t>
                      </a:r>
                      <a:endParaRPr lang="en-GB" sz="1800" b="0" i="0" dirty="0">
                        <a:effectLst/>
                        <a:latin typeface="Ink Free" panose="03080402000500000000" pitchFamily="66"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FEB"/>
                    </a:solidFill>
                  </a:tcPr>
                </a:tc>
                <a:tc>
                  <a:txBody>
                    <a:bodyPr/>
                    <a:lstStyle/>
                    <a:p>
                      <a:pPr algn="just" fontAlgn="base">
                        <a:lnSpc>
                          <a:spcPct val="107000"/>
                        </a:lnSpc>
                        <a:spcAft>
                          <a:spcPts val="0"/>
                        </a:spcAft>
                      </a:pPr>
                      <a:r>
                        <a:rPr lang="en-US" sz="1800" kern="1200" dirty="0">
                          <a:solidFill>
                            <a:schemeClr val="tx1"/>
                          </a:solidFill>
                          <a:effectLst/>
                          <a:latin typeface="+mn-lt"/>
                          <a:ea typeface="+mn-ea"/>
                          <a:cs typeface="+mn-cs"/>
                        </a:rPr>
                        <a:t>others grow and can develop into fully independent languages. </a:t>
                      </a:r>
                      <a:r>
                        <a:rPr lang="en-US" sz="1800" kern="1200" dirty="0">
                          <a:solidFill>
                            <a:schemeClr val="tx1"/>
                          </a:solidFill>
                          <a:effectLst/>
                          <a:latin typeface="+mn-lt"/>
                          <a:ea typeface="+mn-ea"/>
                          <a:cs typeface="+mn-cs"/>
                          <a:sym typeface="Wingdings" panose="05000000000000000000" pitchFamily="2" charset="2"/>
                        </a:rPr>
                        <a:t> </a:t>
                      </a:r>
                      <a:r>
                        <a:rPr lang="en-US" sz="1800" kern="1200" dirty="0" err="1">
                          <a:solidFill>
                            <a:schemeClr val="tx1"/>
                          </a:solidFill>
                          <a:effectLst/>
                          <a:latin typeface="+mn-lt"/>
                          <a:ea typeface="+mn-ea"/>
                          <a:cs typeface="+mn-cs"/>
                        </a:rPr>
                        <a:t>Bislama</a:t>
                      </a:r>
                      <a:r>
                        <a:rPr lang="en-US" sz="1800" kern="1200" dirty="0">
                          <a:solidFill>
                            <a:schemeClr val="tx1"/>
                          </a:solidFill>
                          <a:effectLst/>
                          <a:latin typeface="+mn-lt"/>
                          <a:ea typeface="+mn-ea"/>
                          <a:cs typeface="+mn-cs"/>
                        </a:rPr>
                        <a:t>, which has become an official language of a country called Vanuatu. </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lnSpc>
                          <a:spcPct val="107000"/>
                        </a:lnSpc>
                        <a:spcAft>
                          <a:spcPts val="0"/>
                        </a:spcAft>
                      </a:pPr>
                      <a:r>
                        <a:rPr lang="en-US" sz="1800" dirty="0">
                          <a:effectLst/>
                          <a:latin typeface="Calibri" panose="020F0502020204030204" pitchFamily="34" charset="0"/>
                          <a:ea typeface="DengXian"/>
                          <a:cs typeface="Times New Roman" panose="02020603050405020304" pitchFamily="18" charset="0"/>
                        </a:rPr>
                        <a:t>Relevant</a:t>
                      </a:r>
                      <a:r>
                        <a:rPr lang="en-US" sz="1800" baseline="0" dirty="0">
                          <a:effectLst/>
                          <a:latin typeface="Calibri" panose="020F0502020204030204" pitchFamily="34" charset="0"/>
                          <a:ea typeface="DengXian"/>
                          <a:cs typeface="Times New Roman" panose="02020603050405020304" pitchFamily="18" charset="0"/>
                        </a:rPr>
                        <a:t> </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2377202"/>
                  </a:ext>
                </a:extLst>
              </a:tr>
            </a:tbl>
          </a:graphicData>
        </a:graphic>
      </p:graphicFrame>
      <p:sp>
        <p:nvSpPr>
          <p:cNvPr id="2" name="Rectangle 1"/>
          <p:cNvSpPr/>
          <p:nvPr/>
        </p:nvSpPr>
        <p:spPr>
          <a:xfrm>
            <a:off x="689415" y="3717032"/>
            <a:ext cx="1440160" cy="473584"/>
          </a:xfrm>
          <a:prstGeom prst="rect">
            <a:avLst/>
          </a:prstGeom>
          <a:solidFill>
            <a:srgbClr val="EFFF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689415" y="4454801"/>
            <a:ext cx="1440160" cy="772978"/>
          </a:xfrm>
          <a:prstGeom prst="rect">
            <a:avLst/>
          </a:prstGeom>
          <a:solidFill>
            <a:srgbClr val="EFFF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689415" y="5475350"/>
            <a:ext cx="1440160" cy="473584"/>
          </a:xfrm>
          <a:prstGeom prst="rect">
            <a:avLst/>
          </a:prstGeom>
          <a:solidFill>
            <a:srgbClr val="EFFF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665603" y="6011158"/>
            <a:ext cx="1440160" cy="596708"/>
          </a:xfrm>
          <a:prstGeom prst="rect">
            <a:avLst/>
          </a:prstGeom>
          <a:solidFill>
            <a:srgbClr val="EFFF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2279576" y="3693680"/>
            <a:ext cx="8064896" cy="527408"/>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p:cNvSpPr/>
          <p:nvPr/>
        </p:nvSpPr>
        <p:spPr>
          <a:xfrm>
            <a:off x="2279576" y="4441716"/>
            <a:ext cx="8064896" cy="931499"/>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2301300" y="5448438"/>
            <a:ext cx="8064896" cy="527408"/>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2310076" y="6051068"/>
            <a:ext cx="8034396" cy="556797"/>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10535628" y="3691116"/>
            <a:ext cx="971627" cy="556797"/>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0584269" y="4648140"/>
            <a:ext cx="971627" cy="556797"/>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10535628" y="5454362"/>
            <a:ext cx="971627" cy="429202"/>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p:nvSpPr>
        <p:spPr>
          <a:xfrm>
            <a:off x="10584268" y="6123536"/>
            <a:ext cx="971627" cy="429202"/>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Lesson 6.1 L&amp;N Focus (Pidgin)">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840416" y="2017380"/>
            <a:ext cx="609600" cy="609600"/>
          </a:xfrm>
          <a:prstGeom prst="rect">
            <a:avLst/>
          </a:prstGeom>
        </p:spPr>
      </p:pic>
      <p:pic>
        <p:nvPicPr>
          <p:cNvPr id="4" name="Picture 6" descr="Book Generic Mixed icon">
            <a:extLst>
              <a:ext uri="{FF2B5EF4-FFF2-40B4-BE49-F238E27FC236}">
                <a16:creationId xmlns:a16="http://schemas.microsoft.com/office/drawing/2014/main" id="{CB6872B6-0FD7-F240-9C71-8F517ADE7E6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993893" y="1748582"/>
            <a:ext cx="988823" cy="988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947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0" nodeType="clickEffect">
                                  <p:stCondLst>
                                    <p:cond delay="0"/>
                                  </p:stCondLst>
                                  <p:childTnLst>
                                    <p:set>
                                      <p:cBhvr>
                                        <p:cTn id="58"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9" restart="whenNotActive" fill="hold" evtFilter="cancelBubble" nodeType="interactiveSeq">
                <p:stCondLst>
                  <p:cond evt="onClick" delay="0">
                    <p:tgtEl>
                      <p:spTgt spid="3"/>
                    </p:tgtEl>
                  </p:cond>
                </p:stCondLst>
                <p:endSync evt="end" delay="0">
                  <p:rtn val="all"/>
                </p:endSync>
                <p:childTnLst>
                  <p:par>
                    <p:cTn id="60" fill="hold">
                      <p:stCondLst>
                        <p:cond delay="0"/>
                      </p:stCondLst>
                      <p:childTnLst>
                        <p:par>
                          <p:cTn id="61" fill="hold">
                            <p:stCondLst>
                              <p:cond delay="0"/>
                            </p:stCondLst>
                            <p:childTnLst>
                              <p:par>
                                <p:cTn id="62" presetID="1" presetClass="mediacall" presetSubtype="0" fill="hold" nodeType="clickEffect">
                                  <p:stCondLst>
                                    <p:cond delay="0"/>
                                  </p:stCondLst>
                                  <p:childTnLst>
                                    <p:cmd type="call" cmd="playFrom(0.0)">
                                      <p:cBhvr>
                                        <p:cTn id="63" dur="84744" fill="hold"/>
                                        <p:tgtEl>
                                          <p:spTgt spid="3"/>
                                        </p:tgtEl>
                                      </p:cBhvr>
                                    </p:cmd>
                                  </p:childTnLst>
                                </p:cTn>
                              </p:par>
                            </p:childTnLst>
                          </p:cTn>
                        </p:par>
                      </p:childTnLst>
                    </p:cTn>
                  </p:par>
                </p:childTnLst>
              </p:cTn>
              <p:nextCondLst>
                <p:cond evt="onClick" delay="0">
                  <p:tgtEl>
                    <p:spTgt spid="3"/>
                  </p:tgtEl>
                </p:cond>
              </p:nextCondLst>
            </p:seq>
            <p:audio>
              <p:cMediaNode vol="80000">
                <p:cTn id="64" fill="hold" display="0">
                  <p:stCondLst>
                    <p:cond delay="indefinite"/>
                  </p:stCondLst>
                  <p:endCondLst>
                    <p:cond evt="onStopAudio" delay="0">
                      <p:tgtEl>
                        <p:sldTgt/>
                      </p:tgtEl>
                    </p:cond>
                  </p:endCondLst>
                </p:cTn>
                <p:tgtEl>
                  <p:spTgt spid="3"/>
                </p:tgtEl>
              </p:cMediaNode>
            </p:audio>
          </p:childTnLst>
        </p:cTn>
      </p:par>
    </p:tnLst>
    <p:bldLst>
      <p:bldP spid="2"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3376"/>
            <a:ext cx="12192000" cy="6854624"/>
            <a:chOff x="0" y="3376"/>
            <a:chExt cx="12192000" cy="6854624"/>
          </a:xfrm>
        </p:grpSpPr>
        <p:pic>
          <p:nvPicPr>
            <p:cNvPr id="6" name="Picture 5"/>
            <p:cNvPicPr>
              <a:picLocks noChangeAspect="1"/>
            </p:cNvPicPr>
            <p:nvPr/>
          </p:nvPicPr>
          <p:blipFill>
            <a:blip r:embed="rId2"/>
            <a:stretch>
              <a:fillRect/>
            </a:stretch>
          </p:blipFill>
          <p:spPr>
            <a:xfrm>
              <a:off x="0" y="3376"/>
              <a:ext cx="12192000" cy="6854624"/>
            </a:xfrm>
            <a:prstGeom prst="rect">
              <a:avLst/>
            </a:prstGeom>
          </p:spPr>
        </p:pic>
        <p:sp>
          <p:nvSpPr>
            <p:cNvPr id="4" name="Title 2"/>
            <p:cNvSpPr txBox="1">
              <a:spLocks/>
            </p:cNvSpPr>
            <p:nvPr/>
          </p:nvSpPr>
          <p:spPr>
            <a:xfrm>
              <a:off x="407368" y="548680"/>
              <a:ext cx="11377264" cy="5832648"/>
            </a:xfrm>
            <a:prstGeom prst="rect">
              <a:avLst/>
            </a:prstGeom>
            <a:solidFill>
              <a:srgbClr val="E5FBFF"/>
            </a:solidFill>
            <a:ln>
              <a:solidFill>
                <a:srgbClr val="E5FBFF"/>
              </a:solidFill>
            </a:ln>
          </p:spPr>
          <p:txBody>
            <a:bodyPr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6000" b="1" dirty="0">
                  <a:solidFill>
                    <a:srgbClr val="002060"/>
                  </a:solidFill>
                  <a:latin typeface="Calibri "/>
                </a:rPr>
                <a:t>Listening to the lecture</a:t>
              </a:r>
            </a:p>
          </p:txBody>
        </p:sp>
      </p:grpSp>
      <p:pic>
        <p:nvPicPr>
          <p:cNvPr id="5"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392" y="764704"/>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7170" name="Picture 2" descr="Listening Icons - Download Free Vector Icons | Noun Projec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6520" y="5262128"/>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Tree>
    <p:extLst>
      <p:ext uri="{BB962C8B-B14F-4D97-AF65-F5344CB8AC3E}">
        <p14:creationId xmlns:p14="http://schemas.microsoft.com/office/powerpoint/2010/main" val="2347322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1" y="1825626"/>
            <a:ext cx="11277897" cy="4483694"/>
          </a:xfrm>
          <a:noFill/>
        </p:spPr>
        <p:txBody>
          <a:bodyPr>
            <a:normAutofit/>
          </a:bodyPr>
          <a:lstStyle/>
          <a:p>
            <a:pPr marL="0" indent="0" fontAlgn="base">
              <a:buNone/>
            </a:pPr>
            <a:r>
              <a:rPr lang="en-US" sz="2000" dirty="0"/>
              <a:t>You are going to watch </a:t>
            </a:r>
            <a:r>
              <a:rPr lang="en-US" sz="2000" b="1" dirty="0"/>
              <a:t>Lecture 4A </a:t>
            </a:r>
            <a:r>
              <a:rPr lang="en-US" sz="2000" b="1" i="1" dirty="0"/>
              <a:t>‘Language change: Good, bad or inevitable?’. </a:t>
            </a:r>
            <a:r>
              <a:rPr lang="en-US" sz="2000" dirty="0"/>
              <a:t>The lecturer will discuss some of the factors that may cause a language to change. </a:t>
            </a:r>
          </a:p>
          <a:p>
            <a:pPr marL="0" indent="0" fontAlgn="base">
              <a:buNone/>
            </a:pPr>
            <a:endParaRPr lang="en-US" sz="2000" dirty="0"/>
          </a:p>
          <a:p>
            <a:pPr marL="0" indent="0" fontAlgn="base">
              <a:buNone/>
            </a:pPr>
            <a:r>
              <a:rPr lang="en-US" sz="2000" dirty="0"/>
              <a:t>Before watching the lecture, talk to your partner. </a:t>
            </a:r>
          </a:p>
          <a:p>
            <a:pPr marL="0" indent="0" fontAlgn="base">
              <a:buNone/>
            </a:pPr>
            <a:r>
              <a:rPr lang="en-US" sz="2000" dirty="0"/>
              <a:t>How do you think each of the factors below may influence a language?</a:t>
            </a:r>
            <a:endParaRPr lang="en-GB" sz="2000" dirty="0"/>
          </a:p>
          <a:p>
            <a:pPr lvl="1"/>
            <a:r>
              <a:rPr lang="en-US" sz="2000" dirty="0" err="1"/>
              <a:t>Urbanisation</a:t>
            </a:r>
            <a:endParaRPr lang="en-GB" sz="2000" dirty="0"/>
          </a:p>
          <a:p>
            <a:pPr lvl="1"/>
            <a:r>
              <a:rPr lang="en-US" sz="2000" dirty="0" err="1"/>
              <a:t>Globalisation</a:t>
            </a:r>
            <a:endParaRPr lang="en-GB" sz="2000" dirty="0"/>
          </a:p>
          <a:p>
            <a:pPr lvl="1"/>
            <a:r>
              <a:rPr lang="en-US" sz="2000" dirty="0"/>
              <a:t>Youth culture</a:t>
            </a:r>
            <a:endParaRPr lang="en-GB" sz="2000" dirty="0"/>
          </a:p>
          <a:p>
            <a:pPr lvl="1"/>
            <a:r>
              <a:rPr lang="en-US" sz="2000" dirty="0"/>
              <a:t>Modern technology &amp; communication</a:t>
            </a:r>
            <a:endParaRPr lang="en-GB" sz="2000" dirty="0"/>
          </a:p>
          <a:p>
            <a:pPr marL="0" indent="0" fontAlgn="base">
              <a:buNone/>
            </a:pPr>
            <a:endParaRPr lang="en-US" sz="2000" dirty="0"/>
          </a:p>
        </p:txBody>
      </p:sp>
      <p:grpSp>
        <p:nvGrpSpPr>
          <p:cNvPr id="6" name="Group 2"/>
          <p:cNvGrpSpPr>
            <a:grpSpLocks/>
          </p:cNvGrpSpPr>
          <p:nvPr/>
        </p:nvGrpSpPr>
        <p:grpSpPr bwMode="auto">
          <a:xfrm>
            <a:off x="2567608" y="279885"/>
            <a:ext cx="7956376"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Listening to the lecture: </a:t>
              </a:r>
              <a:r>
                <a:rPr lang="en-GB" altLang="en-US" sz="2400" dirty="0">
                  <a:solidFill>
                    <a:srgbClr val="000000"/>
                  </a:solidFill>
                  <a:latin typeface="Verdana" panose="020B0604030504040204" pitchFamily="34" charset="0"/>
                </a:rPr>
                <a:t>Lecture content focus</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2" name="Picture 1"/>
          <p:cNvPicPr>
            <a:picLocks noChangeAspect="1"/>
          </p:cNvPicPr>
          <p:nvPr/>
        </p:nvPicPr>
        <p:blipFill>
          <a:blip r:embed="rId3"/>
          <a:stretch>
            <a:fillRect/>
          </a:stretch>
        </p:blipFill>
        <p:spPr>
          <a:xfrm>
            <a:off x="7968208" y="4509120"/>
            <a:ext cx="3933081" cy="2081166"/>
          </a:xfrm>
          <a:prstGeom prst="rect">
            <a:avLst/>
          </a:prstGeom>
          <a:ln>
            <a:noFill/>
          </a:ln>
          <a:effectLst>
            <a:softEdge rad="112500"/>
          </a:effectLst>
        </p:spPr>
      </p:pic>
    </p:spTree>
    <p:extLst>
      <p:ext uri="{BB962C8B-B14F-4D97-AF65-F5344CB8AC3E}">
        <p14:creationId xmlns:p14="http://schemas.microsoft.com/office/powerpoint/2010/main" val="1246254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2044" y="1844824"/>
            <a:ext cx="10416523" cy="1675382"/>
          </a:xfrm>
          <a:noFill/>
        </p:spPr>
        <p:txBody>
          <a:bodyPr>
            <a:normAutofit/>
          </a:bodyPr>
          <a:lstStyle/>
          <a:p>
            <a:pPr marL="0" indent="0">
              <a:buNone/>
            </a:pPr>
            <a:r>
              <a:rPr lang="en-US" sz="2000" dirty="0"/>
              <a:t>Watch </a:t>
            </a:r>
            <a:r>
              <a:rPr lang="en-US" sz="2000" b="1" dirty="0"/>
              <a:t>Lecture 4A </a:t>
            </a:r>
            <a:r>
              <a:rPr lang="en-US" sz="2000" b="1" i="1" dirty="0"/>
              <a:t>‘Language change: Good, bad or inevitable?’ </a:t>
            </a:r>
            <a:r>
              <a:rPr lang="en-US" sz="2000" dirty="0"/>
              <a:t>and take notes as you listen.</a:t>
            </a:r>
          </a:p>
        </p:txBody>
      </p:sp>
      <p:grpSp>
        <p:nvGrpSpPr>
          <p:cNvPr id="6" name="Group 2"/>
          <p:cNvGrpSpPr>
            <a:grpSpLocks/>
          </p:cNvGrpSpPr>
          <p:nvPr/>
        </p:nvGrpSpPr>
        <p:grpSpPr bwMode="auto">
          <a:xfrm>
            <a:off x="2567608" y="279885"/>
            <a:ext cx="7956376"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Listening to the lecture: </a:t>
              </a:r>
              <a:r>
                <a:rPr lang="en-GB" altLang="en-US" sz="2400" dirty="0">
                  <a:solidFill>
                    <a:srgbClr val="000000"/>
                  </a:solidFill>
                  <a:latin typeface="Verdana" panose="020B0604030504040204" pitchFamily="34" charset="0"/>
                </a:rPr>
                <a:t>Listening</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2" name="Picture 1">
            <a:extLst>
              <a:ext uri="{FF2B5EF4-FFF2-40B4-BE49-F238E27FC236}">
                <a16:creationId xmlns:a16="http://schemas.microsoft.com/office/drawing/2014/main" id="{B1288D83-1E66-4FBC-8664-859BCD487C11}"/>
              </a:ext>
            </a:extLst>
          </p:cNvPr>
          <p:cNvPicPr>
            <a:picLocks noChangeAspect="1"/>
          </p:cNvPicPr>
          <p:nvPr/>
        </p:nvPicPr>
        <p:blipFill>
          <a:blip r:embed="rId3"/>
          <a:stretch>
            <a:fillRect/>
          </a:stretch>
        </p:blipFill>
        <p:spPr>
          <a:xfrm>
            <a:off x="7968208" y="4509120"/>
            <a:ext cx="3933081" cy="2081166"/>
          </a:xfrm>
          <a:prstGeom prst="rect">
            <a:avLst/>
          </a:prstGeom>
          <a:ln>
            <a:noFill/>
          </a:ln>
          <a:effectLst>
            <a:softEdge rad="112500"/>
          </a:effectLst>
        </p:spPr>
      </p:pic>
    </p:spTree>
    <p:extLst>
      <p:ext uri="{BB962C8B-B14F-4D97-AF65-F5344CB8AC3E}">
        <p14:creationId xmlns:p14="http://schemas.microsoft.com/office/powerpoint/2010/main" val="23155024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1158964"/>
            <a:ext cx="11161240" cy="685860"/>
          </a:xfrm>
          <a:noFill/>
        </p:spPr>
        <p:txBody>
          <a:bodyPr>
            <a:noAutofit/>
          </a:bodyPr>
          <a:lstStyle/>
          <a:p>
            <a:pPr marL="0" indent="0">
              <a:buNone/>
            </a:pPr>
            <a:r>
              <a:rPr lang="en-US" sz="2000" dirty="0"/>
              <a:t>Use your notes to complete the main ideas below. </a:t>
            </a:r>
            <a:endParaRPr lang="en-US" sz="1600" dirty="0"/>
          </a:p>
        </p:txBody>
      </p:sp>
      <p:grpSp>
        <p:nvGrpSpPr>
          <p:cNvPr id="6" name="Group 2"/>
          <p:cNvGrpSpPr>
            <a:grpSpLocks/>
          </p:cNvGrpSpPr>
          <p:nvPr/>
        </p:nvGrpSpPr>
        <p:grpSpPr bwMode="auto">
          <a:xfrm>
            <a:off x="2279576" y="279885"/>
            <a:ext cx="9912424"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100" b="1" dirty="0">
                  <a:solidFill>
                    <a:srgbClr val="000000"/>
                  </a:solidFill>
                  <a:latin typeface="Verdana" panose="020B0604030504040204" pitchFamily="34" charset="0"/>
                </a:rPr>
                <a:t>Listening to the lecture: </a:t>
              </a:r>
              <a:r>
                <a:rPr lang="en-GB" altLang="en-US" sz="2100" dirty="0">
                  <a:solidFill>
                    <a:srgbClr val="000000"/>
                  </a:solidFill>
                  <a:latin typeface="Verdana" panose="020B0604030504040204" pitchFamily="34" charset="0"/>
                </a:rPr>
                <a:t>Comprehension check - Main ideas</a:t>
              </a:r>
              <a:endParaRPr lang="en-US" altLang="en-US" sz="21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16" name="Rectangle 15"/>
          <p:cNvSpPr/>
          <p:nvPr/>
        </p:nvSpPr>
        <p:spPr>
          <a:xfrm>
            <a:off x="10920536" y="2124698"/>
            <a:ext cx="360040" cy="461665"/>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10955357" y="2990240"/>
            <a:ext cx="360040" cy="461665"/>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10935587" y="3738491"/>
            <a:ext cx="360040" cy="461665"/>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10955357" y="4641622"/>
            <a:ext cx="360040" cy="461665"/>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10908291" y="5301207"/>
            <a:ext cx="360040" cy="461665"/>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10955357" y="5960792"/>
            <a:ext cx="360040" cy="461665"/>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2" name="Table 1"/>
          <p:cNvGraphicFramePr>
            <a:graphicFrameLocks noGrp="1"/>
          </p:cNvGraphicFramePr>
          <p:nvPr>
            <p:extLst>
              <p:ext uri="{D42A27DB-BD31-4B8C-83A1-F6EECF244321}">
                <p14:modId xmlns:p14="http://schemas.microsoft.com/office/powerpoint/2010/main" val="3729407245"/>
              </p:ext>
            </p:extLst>
          </p:nvPr>
        </p:nvGraphicFramePr>
        <p:xfrm>
          <a:off x="407368" y="1658231"/>
          <a:ext cx="11017224" cy="4693920"/>
        </p:xfrm>
        <a:graphic>
          <a:graphicData uri="http://schemas.openxmlformats.org/drawingml/2006/table">
            <a:tbl>
              <a:tblPr firstRow="1" firstCol="1" bandRow="1">
                <a:tableStyleId>{2D5ABB26-0587-4C30-8999-92F81FD0307C}</a:tableStyleId>
              </a:tblPr>
              <a:tblGrid>
                <a:gridCol w="481001">
                  <a:extLst>
                    <a:ext uri="{9D8B030D-6E8A-4147-A177-3AD203B41FA5}">
                      <a16:colId xmlns:a16="http://schemas.microsoft.com/office/drawing/2014/main" val="2729191504"/>
                    </a:ext>
                  </a:extLst>
                </a:gridCol>
                <a:gridCol w="10536223">
                  <a:extLst>
                    <a:ext uri="{9D8B030D-6E8A-4147-A177-3AD203B41FA5}">
                      <a16:colId xmlns:a16="http://schemas.microsoft.com/office/drawing/2014/main" val="1142525167"/>
                    </a:ext>
                  </a:extLst>
                </a:gridCol>
              </a:tblGrid>
              <a:tr h="0">
                <a:tc gridSpan="2">
                  <a:txBody>
                    <a:bodyPr/>
                    <a:lstStyle/>
                    <a:p>
                      <a:pPr algn="ctr">
                        <a:lnSpc>
                          <a:spcPct val="100000"/>
                        </a:lnSpc>
                        <a:spcAft>
                          <a:spcPts val="0"/>
                        </a:spcAft>
                      </a:pPr>
                      <a:r>
                        <a:rPr lang="en-US" sz="2000" b="1" dirty="0">
                          <a:effectLst/>
                        </a:rPr>
                        <a:t> Main ideas</a:t>
                      </a:r>
                      <a:endParaRPr lang="en-GB" sz="2000" b="1"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hMerge="1">
                  <a:txBody>
                    <a:bodyPr/>
                    <a:lstStyle/>
                    <a:p>
                      <a:pPr algn="ctr">
                        <a:lnSpc>
                          <a:spcPct val="100000"/>
                        </a:lnSpc>
                        <a:spcBef>
                          <a:spcPts val="600"/>
                        </a:spcBef>
                        <a:spcAft>
                          <a:spcPts val="600"/>
                        </a:spcAft>
                      </a:pPr>
                      <a:endParaRPr lang="en-GB" sz="16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6561572"/>
                  </a:ext>
                </a:extLst>
              </a:tr>
              <a:tr h="731520">
                <a:tc>
                  <a:txBody>
                    <a:bodyPr/>
                    <a:lstStyle/>
                    <a:p>
                      <a:pPr algn="ctr">
                        <a:lnSpc>
                          <a:spcPct val="100000"/>
                        </a:lnSpc>
                        <a:spcAft>
                          <a:spcPts val="0"/>
                        </a:spcAft>
                      </a:pPr>
                      <a:r>
                        <a:rPr lang="en-US" sz="2000" b="1" dirty="0">
                          <a:effectLst/>
                        </a:rPr>
                        <a:t>1</a:t>
                      </a:r>
                      <a:endParaRPr lang="en-GB" sz="2000" b="1"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Aft>
                          <a:spcPts val="0"/>
                        </a:spcAft>
                      </a:pPr>
                      <a:r>
                        <a:rPr lang="en-US" sz="2000" dirty="0">
                          <a:effectLst/>
                        </a:rPr>
                        <a:t>English has many borrowed words from other languages because …</a:t>
                      </a:r>
                    </a:p>
                    <a:p>
                      <a:pPr>
                        <a:lnSpc>
                          <a:spcPct val="100000"/>
                        </a:lnSpc>
                        <a:spcAft>
                          <a:spcPts val="0"/>
                        </a:spcAft>
                      </a:pPr>
                      <a:r>
                        <a:rPr lang="en-US" sz="2000" u="sng" dirty="0">
                          <a:solidFill>
                            <a:srgbClr val="C00000"/>
                          </a:solidFill>
                          <a:effectLst/>
                        </a:rPr>
                        <a:t>of foreign influences and military invasions.</a:t>
                      </a:r>
                      <a:endParaRPr lang="en-GB" sz="2000" dirty="0">
                        <a:solidFill>
                          <a:srgbClr val="C00000"/>
                        </a:solidFill>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6501754"/>
                  </a:ext>
                </a:extLst>
              </a:tr>
              <a:tr h="731520">
                <a:tc>
                  <a:txBody>
                    <a:bodyPr/>
                    <a:lstStyle/>
                    <a:p>
                      <a:pPr algn="ctr">
                        <a:lnSpc>
                          <a:spcPct val="100000"/>
                        </a:lnSpc>
                        <a:spcAft>
                          <a:spcPts val="0"/>
                        </a:spcAft>
                      </a:pPr>
                      <a:r>
                        <a:rPr lang="en-US" sz="2000" b="1" dirty="0">
                          <a:effectLst/>
                        </a:rPr>
                        <a:t>2</a:t>
                      </a:r>
                      <a:endParaRPr lang="en-GB" sz="2000" b="1"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Aft>
                          <a:spcPts val="0"/>
                        </a:spcAft>
                      </a:pPr>
                      <a:r>
                        <a:rPr lang="en-US" sz="2000" dirty="0">
                          <a:effectLst/>
                        </a:rPr>
                        <a:t>Lexical expansion is when the vocabulary of a language grows because …</a:t>
                      </a:r>
                    </a:p>
                    <a:p>
                      <a:pPr>
                        <a:lnSpc>
                          <a:spcPct val="100000"/>
                        </a:lnSpc>
                        <a:spcAft>
                          <a:spcPts val="0"/>
                        </a:spcAft>
                      </a:pPr>
                      <a:r>
                        <a:rPr lang="en-US" sz="2000" u="sng" dirty="0">
                          <a:solidFill>
                            <a:srgbClr val="C00000"/>
                          </a:solidFill>
                          <a:effectLst/>
                        </a:rPr>
                        <a:t>new items/ concepts/ ideas that appear need words.</a:t>
                      </a:r>
                      <a:endParaRPr lang="en-GB" sz="2000" dirty="0">
                        <a:solidFill>
                          <a:srgbClr val="C00000"/>
                        </a:solidFill>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8686628"/>
                  </a:ext>
                </a:extLst>
              </a:tr>
              <a:tr h="731520">
                <a:tc>
                  <a:txBody>
                    <a:bodyPr/>
                    <a:lstStyle/>
                    <a:p>
                      <a:pPr algn="ctr">
                        <a:lnSpc>
                          <a:spcPct val="100000"/>
                        </a:lnSpc>
                        <a:spcAft>
                          <a:spcPts val="0"/>
                        </a:spcAft>
                      </a:pPr>
                      <a:r>
                        <a:rPr lang="en-US" sz="2000" b="1" dirty="0">
                          <a:effectLst/>
                        </a:rPr>
                        <a:t>3</a:t>
                      </a:r>
                      <a:endParaRPr lang="en-GB" sz="2000" b="1"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Aft>
                          <a:spcPts val="0"/>
                        </a:spcAft>
                      </a:pPr>
                      <a:r>
                        <a:rPr lang="en-US" sz="2000" dirty="0">
                          <a:effectLst/>
                        </a:rPr>
                        <a:t>Slang causes many changes in the language because …</a:t>
                      </a:r>
                    </a:p>
                    <a:p>
                      <a:pPr>
                        <a:lnSpc>
                          <a:spcPct val="100000"/>
                        </a:lnSpc>
                        <a:spcAft>
                          <a:spcPts val="0"/>
                        </a:spcAft>
                      </a:pPr>
                      <a:r>
                        <a:rPr lang="en-US" sz="2000" u="sng" dirty="0">
                          <a:solidFill>
                            <a:srgbClr val="C00000"/>
                          </a:solidFill>
                          <a:effectLst/>
                        </a:rPr>
                        <a:t>slang is often temporary.</a:t>
                      </a:r>
                      <a:endParaRPr lang="en-GB" sz="2000" dirty="0">
                        <a:solidFill>
                          <a:srgbClr val="C00000"/>
                        </a:solidFill>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75294315"/>
                  </a:ext>
                </a:extLst>
              </a:tr>
              <a:tr h="731520">
                <a:tc>
                  <a:txBody>
                    <a:bodyPr/>
                    <a:lstStyle/>
                    <a:p>
                      <a:pPr algn="ctr">
                        <a:lnSpc>
                          <a:spcPct val="100000"/>
                        </a:lnSpc>
                        <a:spcAft>
                          <a:spcPts val="0"/>
                        </a:spcAft>
                      </a:pPr>
                      <a:r>
                        <a:rPr lang="en-US" sz="2000" b="1" dirty="0">
                          <a:effectLst/>
                        </a:rPr>
                        <a:t>4</a:t>
                      </a:r>
                      <a:endParaRPr lang="en-GB" sz="2000" b="1"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Aft>
                          <a:spcPts val="0"/>
                        </a:spcAft>
                      </a:pPr>
                      <a:r>
                        <a:rPr lang="en-US" sz="2000" dirty="0">
                          <a:effectLst/>
                        </a:rPr>
                        <a:t>Media and Hollywood</a:t>
                      </a:r>
                      <a:r>
                        <a:rPr lang="en-US" sz="2000" baseline="0" dirty="0">
                          <a:effectLst/>
                        </a:rPr>
                        <a:t> </a:t>
                      </a:r>
                      <a:r>
                        <a:rPr lang="en-US" sz="2000" dirty="0">
                          <a:effectLst/>
                        </a:rPr>
                        <a:t>created a type of linguistic leveling</a:t>
                      </a:r>
                      <a:r>
                        <a:rPr lang="en-US" sz="2000" baseline="0" dirty="0">
                          <a:effectLst/>
                        </a:rPr>
                        <a:t> because </a:t>
                      </a:r>
                      <a:r>
                        <a:rPr lang="en-US" sz="2000" dirty="0">
                          <a:effectLst/>
                        </a:rPr>
                        <a:t>…</a:t>
                      </a:r>
                    </a:p>
                    <a:p>
                      <a:pPr>
                        <a:lnSpc>
                          <a:spcPct val="100000"/>
                        </a:lnSpc>
                        <a:spcAft>
                          <a:spcPts val="0"/>
                        </a:spcAft>
                      </a:pPr>
                      <a:r>
                        <a:rPr lang="en-US" sz="2000" u="sng" dirty="0">
                          <a:solidFill>
                            <a:srgbClr val="C00000"/>
                          </a:solidFill>
                          <a:effectLst/>
                        </a:rPr>
                        <a:t>many people were exposed to the same form of English.</a:t>
                      </a:r>
                      <a:endParaRPr lang="en-GB" sz="2000" dirty="0">
                        <a:solidFill>
                          <a:srgbClr val="C00000"/>
                        </a:solidFill>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9212191"/>
                  </a:ext>
                </a:extLst>
              </a:tr>
              <a:tr h="731520">
                <a:tc>
                  <a:txBody>
                    <a:bodyPr/>
                    <a:lstStyle/>
                    <a:p>
                      <a:pPr algn="ctr">
                        <a:lnSpc>
                          <a:spcPct val="100000"/>
                        </a:lnSpc>
                        <a:spcAft>
                          <a:spcPts val="0"/>
                        </a:spcAft>
                      </a:pPr>
                      <a:r>
                        <a:rPr lang="en-US" sz="2000" b="1" dirty="0">
                          <a:effectLst/>
                        </a:rPr>
                        <a:t>5</a:t>
                      </a:r>
                      <a:endParaRPr lang="en-GB" sz="2000" b="1"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Aft>
                          <a:spcPts val="0"/>
                        </a:spcAft>
                      </a:pPr>
                      <a:r>
                        <a:rPr lang="en-US" sz="2000" dirty="0">
                          <a:effectLst/>
                        </a:rPr>
                        <a:t>Globalization (and international English) is a cause of language change because …</a:t>
                      </a:r>
                    </a:p>
                    <a:p>
                      <a:pPr>
                        <a:lnSpc>
                          <a:spcPct val="100000"/>
                        </a:lnSpc>
                        <a:spcAft>
                          <a:spcPts val="0"/>
                        </a:spcAft>
                      </a:pPr>
                      <a:r>
                        <a:rPr lang="en-US" sz="2000" u="sng" dirty="0">
                          <a:solidFill>
                            <a:srgbClr val="C00000"/>
                          </a:solidFill>
                          <a:effectLst/>
                        </a:rPr>
                        <a:t>people need a common language to communicate. </a:t>
                      </a:r>
                      <a:endParaRPr lang="en-GB" sz="2000" dirty="0">
                        <a:solidFill>
                          <a:srgbClr val="C00000"/>
                        </a:solidFill>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307054"/>
                  </a:ext>
                </a:extLst>
              </a:tr>
              <a:tr h="731520">
                <a:tc>
                  <a:txBody>
                    <a:bodyPr/>
                    <a:lstStyle/>
                    <a:p>
                      <a:pPr algn="ctr">
                        <a:lnSpc>
                          <a:spcPct val="100000"/>
                        </a:lnSpc>
                        <a:spcAft>
                          <a:spcPts val="0"/>
                        </a:spcAft>
                      </a:pPr>
                      <a:r>
                        <a:rPr lang="en-US" sz="2000" b="1" dirty="0">
                          <a:effectLst/>
                        </a:rPr>
                        <a:t>6</a:t>
                      </a:r>
                      <a:endParaRPr lang="en-GB" sz="2000" b="1"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Aft>
                          <a:spcPts val="0"/>
                        </a:spcAft>
                      </a:pPr>
                      <a:r>
                        <a:rPr lang="en-US" sz="2000" dirty="0">
                          <a:effectLst/>
                        </a:rPr>
                        <a:t>‘Language purists’ believe …</a:t>
                      </a:r>
                    </a:p>
                    <a:p>
                      <a:pPr>
                        <a:lnSpc>
                          <a:spcPct val="100000"/>
                        </a:lnSpc>
                        <a:spcAft>
                          <a:spcPts val="0"/>
                        </a:spcAft>
                      </a:pPr>
                      <a:r>
                        <a:rPr lang="en-US" sz="2000" u="sng" dirty="0">
                          <a:solidFill>
                            <a:srgbClr val="C00000"/>
                          </a:solidFill>
                          <a:effectLst/>
                        </a:rPr>
                        <a:t>language becomes worse as it changes.</a:t>
                      </a:r>
                      <a:endParaRPr lang="en-GB" sz="2000" dirty="0">
                        <a:solidFill>
                          <a:srgbClr val="C00000"/>
                        </a:solidFill>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8031695"/>
                  </a:ext>
                </a:extLst>
              </a:tr>
            </a:tbl>
          </a:graphicData>
        </a:graphic>
      </p:graphicFrame>
      <p:sp>
        <p:nvSpPr>
          <p:cNvPr id="5" name="Rectangle 4"/>
          <p:cNvSpPr/>
          <p:nvPr/>
        </p:nvSpPr>
        <p:spPr>
          <a:xfrm>
            <a:off x="936924" y="2344091"/>
            <a:ext cx="4608512" cy="326367"/>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p:cNvSpPr/>
          <p:nvPr/>
        </p:nvSpPr>
        <p:spPr>
          <a:xfrm>
            <a:off x="936924" y="3070098"/>
            <a:ext cx="7172944" cy="301947"/>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a:off x="936924" y="3792159"/>
            <a:ext cx="5732784" cy="317564"/>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p:cNvSpPr/>
          <p:nvPr/>
        </p:nvSpPr>
        <p:spPr>
          <a:xfrm>
            <a:off x="936924" y="4523796"/>
            <a:ext cx="8829128" cy="301947"/>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p:cNvSpPr/>
          <p:nvPr/>
        </p:nvSpPr>
        <p:spPr>
          <a:xfrm>
            <a:off x="936924" y="5261097"/>
            <a:ext cx="5300736" cy="297029"/>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p:cNvSpPr/>
          <p:nvPr/>
        </p:nvSpPr>
        <p:spPr>
          <a:xfrm>
            <a:off x="936924" y="5972691"/>
            <a:ext cx="4608512" cy="298938"/>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6" descr="Book Generic Mixed icon">
            <a:extLst>
              <a:ext uri="{FF2B5EF4-FFF2-40B4-BE49-F238E27FC236}">
                <a16:creationId xmlns:a16="http://schemas.microsoft.com/office/drawing/2014/main" id="{02AF4B6E-EA6F-41E0-777B-825C4E414F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88311" y="550070"/>
            <a:ext cx="988823" cy="988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0134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7" grpId="0" animBg="1"/>
      <p:bldP spid="38" grpId="0" animBg="1"/>
      <p:bldP spid="39" grpId="0" animBg="1"/>
      <p:bldP spid="40" grpId="0" animBg="1"/>
      <p:bldP spid="4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4387" y="1069846"/>
            <a:ext cx="11161240" cy="685860"/>
          </a:xfrm>
          <a:noFill/>
        </p:spPr>
        <p:txBody>
          <a:bodyPr>
            <a:noAutofit/>
          </a:bodyPr>
          <a:lstStyle/>
          <a:p>
            <a:pPr marL="0" indent="0">
              <a:buNone/>
            </a:pPr>
            <a:r>
              <a:rPr lang="en-US" sz="2000" dirty="0"/>
              <a:t> Select the appropriate example for each main idea from the list.</a:t>
            </a:r>
            <a:endParaRPr lang="en-US" sz="1200" dirty="0"/>
          </a:p>
        </p:txBody>
      </p:sp>
      <p:grpSp>
        <p:nvGrpSpPr>
          <p:cNvPr id="6" name="Group 2"/>
          <p:cNvGrpSpPr>
            <a:grpSpLocks/>
          </p:cNvGrpSpPr>
          <p:nvPr/>
        </p:nvGrpSpPr>
        <p:grpSpPr bwMode="auto">
          <a:xfrm>
            <a:off x="2279576" y="279885"/>
            <a:ext cx="9912424"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100" b="1" dirty="0">
                  <a:solidFill>
                    <a:srgbClr val="000000"/>
                  </a:solidFill>
                  <a:latin typeface="Verdana" panose="020B0604030504040204" pitchFamily="34" charset="0"/>
                </a:rPr>
                <a:t>Listening to the lecture: </a:t>
              </a:r>
              <a:r>
                <a:rPr lang="en-GB" altLang="en-US" sz="2100" dirty="0">
                  <a:solidFill>
                    <a:srgbClr val="000000"/>
                  </a:solidFill>
                  <a:latin typeface="Verdana" panose="020B0604030504040204" pitchFamily="34" charset="0"/>
                </a:rPr>
                <a:t>Comprehension check - Details </a:t>
              </a:r>
              <a:endParaRPr lang="en-US" altLang="en-US" sz="21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16" name="Rectangle 15"/>
          <p:cNvSpPr/>
          <p:nvPr/>
        </p:nvSpPr>
        <p:spPr>
          <a:xfrm>
            <a:off x="10920536" y="2124698"/>
            <a:ext cx="360040" cy="461665"/>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10955357" y="2990240"/>
            <a:ext cx="360040" cy="461665"/>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10935587" y="3738491"/>
            <a:ext cx="360040" cy="461665"/>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10955357" y="4641622"/>
            <a:ext cx="360040" cy="461665"/>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10908291" y="5301207"/>
            <a:ext cx="360040" cy="461665"/>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10955357" y="5960792"/>
            <a:ext cx="360040" cy="461665"/>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2" name="Table 1"/>
          <p:cNvGraphicFramePr>
            <a:graphicFrameLocks noGrp="1"/>
          </p:cNvGraphicFramePr>
          <p:nvPr>
            <p:extLst>
              <p:ext uri="{D42A27DB-BD31-4B8C-83A1-F6EECF244321}">
                <p14:modId xmlns:p14="http://schemas.microsoft.com/office/powerpoint/2010/main" val="3102916697"/>
              </p:ext>
            </p:extLst>
          </p:nvPr>
        </p:nvGraphicFramePr>
        <p:xfrm>
          <a:off x="414680" y="1730748"/>
          <a:ext cx="7265495" cy="4876800"/>
        </p:xfrm>
        <a:graphic>
          <a:graphicData uri="http://schemas.openxmlformats.org/drawingml/2006/table">
            <a:tbl>
              <a:tblPr firstRow="1" firstCol="1" bandRow="1">
                <a:tableStyleId>{2D5ABB26-0587-4C30-8999-92F81FD0307C}</a:tableStyleId>
              </a:tblPr>
              <a:tblGrid>
                <a:gridCol w="292662">
                  <a:extLst>
                    <a:ext uri="{9D8B030D-6E8A-4147-A177-3AD203B41FA5}">
                      <a16:colId xmlns:a16="http://schemas.microsoft.com/office/drawing/2014/main" val="2729191504"/>
                    </a:ext>
                  </a:extLst>
                </a:gridCol>
                <a:gridCol w="6019473">
                  <a:extLst>
                    <a:ext uri="{9D8B030D-6E8A-4147-A177-3AD203B41FA5}">
                      <a16:colId xmlns:a16="http://schemas.microsoft.com/office/drawing/2014/main" val="1142525167"/>
                    </a:ext>
                  </a:extLst>
                </a:gridCol>
                <a:gridCol w="953360">
                  <a:extLst>
                    <a:ext uri="{9D8B030D-6E8A-4147-A177-3AD203B41FA5}">
                      <a16:colId xmlns:a16="http://schemas.microsoft.com/office/drawing/2014/main" val="3782476167"/>
                    </a:ext>
                  </a:extLst>
                </a:gridCol>
              </a:tblGrid>
              <a:tr h="0">
                <a:tc gridSpan="2">
                  <a:txBody>
                    <a:bodyPr/>
                    <a:lstStyle/>
                    <a:p>
                      <a:pPr algn="ctr">
                        <a:lnSpc>
                          <a:spcPct val="100000"/>
                        </a:lnSpc>
                        <a:spcAft>
                          <a:spcPts val="0"/>
                        </a:spcAft>
                      </a:pPr>
                      <a:r>
                        <a:rPr lang="en-US" sz="2000" b="1" dirty="0">
                          <a:effectLst/>
                        </a:rPr>
                        <a:t> Main ideas</a:t>
                      </a:r>
                      <a:endParaRPr lang="en-GB" sz="2000" b="1"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hMerge="1">
                  <a:txBody>
                    <a:bodyPr/>
                    <a:lstStyle/>
                    <a:p>
                      <a:pPr algn="ctr">
                        <a:lnSpc>
                          <a:spcPct val="100000"/>
                        </a:lnSpc>
                        <a:spcBef>
                          <a:spcPts val="600"/>
                        </a:spcBef>
                        <a:spcAft>
                          <a:spcPts val="600"/>
                        </a:spcAft>
                      </a:pPr>
                      <a:endParaRPr lang="en-GB" sz="16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600"/>
                        </a:spcBef>
                        <a:spcAft>
                          <a:spcPts val="0"/>
                        </a:spcAft>
                      </a:pPr>
                      <a:r>
                        <a:rPr lang="en-US" sz="1800" b="1" dirty="0">
                          <a:effectLst/>
                        </a:rPr>
                        <a:t>Example</a:t>
                      </a:r>
                      <a:endParaRPr lang="en-GB" sz="1800" b="1"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1856561572"/>
                  </a:ext>
                </a:extLst>
              </a:tr>
              <a:tr h="731520">
                <a:tc>
                  <a:txBody>
                    <a:bodyPr/>
                    <a:lstStyle/>
                    <a:p>
                      <a:pPr algn="ctr">
                        <a:lnSpc>
                          <a:spcPct val="100000"/>
                        </a:lnSpc>
                        <a:spcAft>
                          <a:spcPts val="0"/>
                        </a:spcAft>
                      </a:pPr>
                      <a:r>
                        <a:rPr lang="en-US" sz="2000" b="1" dirty="0">
                          <a:effectLst/>
                        </a:rPr>
                        <a:t>1</a:t>
                      </a:r>
                      <a:endParaRPr lang="en-GB" sz="2000" b="1"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Aft>
                          <a:spcPts val="0"/>
                        </a:spcAft>
                      </a:pPr>
                      <a:r>
                        <a:rPr lang="en-US" sz="1800" dirty="0">
                          <a:effectLst/>
                        </a:rPr>
                        <a:t>English has many borrowed words from other languages because</a:t>
                      </a:r>
                      <a:r>
                        <a:rPr lang="en-US" sz="1800" baseline="0" dirty="0">
                          <a:effectLst/>
                        </a:rPr>
                        <a:t> </a:t>
                      </a:r>
                      <a:r>
                        <a:rPr lang="en-US" sz="1800" u="sng" dirty="0">
                          <a:solidFill>
                            <a:srgbClr val="C00000"/>
                          </a:solidFill>
                          <a:effectLst/>
                        </a:rPr>
                        <a:t>of foreign influences and military invasions.</a:t>
                      </a:r>
                      <a:endParaRPr lang="en-GB" sz="1800" dirty="0">
                        <a:solidFill>
                          <a:srgbClr val="C00000"/>
                        </a:solidFill>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1200"/>
                        </a:spcBef>
                        <a:spcAft>
                          <a:spcPts val="0"/>
                        </a:spcAft>
                      </a:pPr>
                      <a:r>
                        <a:rPr lang="en-US" sz="2800" b="1" dirty="0">
                          <a:solidFill>
                            <a:srgbClr val="C00000"/>
                          </a:solidFill>
                          <a:effectLst/>
                        </a:rPr>
                        <a:t>b</a:t>
                      </a:r>
                      <a:endParaRPr lang="en-GB" sz="2800" b="1" dirty="0">
                        <a:solidFill>
                          <a:srgbClr val="C00000"/>
                        </a:solidFill>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6501754"/>
                  </a:ext>
                </a:extLst>
              </a:tr>
              <a:tr h="731520">
                <a:tc>
                  <a:txBody>
                    <a:bodyPr/>
                    <a:lstStyle/>
                    <a:p>
                      <a:pPr algn="ctr">
                        <a:lnSpc>
                          <a:spcPct val="100000"/>
                        </a:lnSpc>
                        <a:spcAft>
                          <a:spcPts val="0"/>
                        </a:spcAft>
                      </a:pPr>
                      <a:r>
                        <a:rPr lang="en-US" sz="2000" b="1" dirty="0">
                          <a:effectLst/>
                        </a:rPr>
                        <a:t>2</a:t>
                      </a:r>
                      <a:endParaRPr lang="en-GB" sz="2000" b="1"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Aft>
                          <a:spcPts val="0"/>
                        </a:spcAft>
                      </a:pPr>
                      <a:r>
                        <a:rPr lang="en-US" sz="1800" dirty="0">
                          <a:effectLst/>
                        </a:rPr>
                        <a:t>Lexical expansion is when the vocabulary of a language grows because</a:t>
                      </a:r>
                      <a:r>
                        <a:rPr lang="en-US" sz="1800" baseline="0" dirty="0">
                          <a:effectLst/>
                        </a:rPr>
                        <a:t> </a:t>
                      </a:r>
                      <a:r>
                        <a:rPr lang="en-US" sz="1800" u="sng" dirty="0">
                          <a:solidFill>
                            <a:srgbClr val="C00000"/>
                          </a:solidFill>
                          <a:effectLst/>
                        </a:rPr>
                        <a:t>new items/ concepts/ ideas that appear need words.</a:t>
                      </a:r>
                      <a:endParaRPr lang="en-GB" sz="1800" dirty="0">
                        <a:solidFill>
                          <a:srgbClr val="C00000"/>
                        </a:solidFill>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1200"/>
                        </a:spcBef>
                        <a:spcAft>
                          <a:spcPts val="0"/>
                        </a:spcAft>
                      </a:pPr>
                      <a:r>
                        <a:rPr lang="en-US" sz="2800" b="1" dirty="0">
                          <a:solidFill>
                            <a:srgbClr val="C00000"/>
                          </a:solidFill>
                          <a:effectLst/>
                        </a:rPr>
                        <a:t>e</a:t>
                      </a:r>
                      <a:endParaRPr lang="en-GB" sz="2800" b="1" dirty="0">
                        <a:solidFill>
                          <a:srgbClr val="C00000"/>
                        </a:solidFill>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8686628"/>
                  </a:ext>
                </a:extLst>
              </a:tr>
              <a:tr h="731520">
                <a:tc>
                  <a:txBody>
                    <a:bodyPr/>
                    <a:lstStyle/>
                    <a:p>
                      <a:pPr algn="ctr">
                        <a:lnSpc>
                          <a:spcPct val="100000"/>
                        </a:lnSpc>
                        <a:spcAft>
                          <a:spcPts val="0"/>
                        </a:spcAft>
                      </a:pPr>
                      <a:r>
                        <a:rPr lang="en-US" sz="2000" b="1" dirty="0">
                          <a:effectLst/>
                        </a:rPr>
                        <a:t>3</a:t>
                      </a:r>
                      <a:endParaRPr lang="en-GB" sz="2000" b="1"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Aft>
                          <a:spcPts val="0"/>
                        </a:spcAft>
                      </a:pPr>
                      <a:r>
                        <a:rPr lang="en-US" sz="1800" dirty="0">
                          <a:effectLst/>
                        </a:rPr>
                        <a:t>Slang causes many changes in the language because</a:t>
                      </a:r>
                      <a:r>
                        <a:rPr lang="en-US" sz="1800" baseline="0" dirty="0">
                          <a:effectLst/>
                        </a:rPr>
                        <a:t> </a:t>
                      </a:r>
                      <a:r>
                        <a:rPr lang="en-US" sz="1800" u="sng" dirty="0">
                          <a:solidFill>
                            <a:srgbClr val="C00000"/>
                          </a:solidFill>
                          <a:effectLst/>
                        </a:rPr>
                        <a:t>slang is often temporary.</a:t>
                      </a:r>
                      <a:endParaRPr lang="en-GB" sz="1800" dirty="0">
                        <a:solidFill>
                          <a:srgbClr val="C00000"/>
                        </a:solidFill>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1200"/>
                        </a:spcBef>
                        <a:spcAft>
                          <a:spcPts val="0"/>
                        </a:spcAft>
                      </a:pPr>
                      <a:r>
                        <a:rPr lang="en-US" sz="2800" b="1" dirty="0">
                          <a:solidFill>
                            <a:srgbClr val="C00000"/>
                          </a:solidFill>
                          <a:effectLst/>
                        </a:rPr>
                        <a:t>a</a:t>
                      </a:r>
                      <a:endParaRPr lang="en-GB" sz="2800" b="1" dirty="0">
                        <a:solidFill>
                          <a:srgbClr val="C00000"/>
                        </a:solidFill>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75294315"/>
                  </a:ext>
                </a:extLst>
              </a:tr>
              <a:tr h="731520">
                <a:tc>
                  <a:txBody>
                    <a:bodyPr/>
                    <a:lstStyle/>
                    <a:p>
                      <a:pPr algn="ctr">
                        <a:lnSpc>
                          <a:spcPct val="100000"/>
                        </a:lnSpc>
                        <a:spcAft>
                          <a:spcPts val="0"/>
                        </a:spcAft>
                      </a:pPr>
                      <a:r>
                        <a:rPr lang="en-US" sz="2000" b="1" dirty="0">
                          <a:effectLst/>
                        </a:rPr>
                        <a:t>4</a:t>
                      </a:r>
                      <a:endParaRPr lang="en-GB" sz="2000" b="1"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Aft>
                          <a:spcPts val="0"/>
                        </a:spcAft>
                      </a:pPr>
                      <a:r>
                        <a:rPr lang="en-US" sz="1800" dirty="0">
                          <a:effectLst/>
                        </a:rPr>
                        <a:t>Media and Hollywood</a:t>
                      </a:r>
                      <a:r>
                        <a:rPr lang="en-US" sz="1800" baseline="0" dirty="0">
                          <a:effectLst/>
                        </a:rPr>
                        <a:t> </a:t>
                      </a:r>
                      <a:r>
                        <a:rPr lang="en-US" sz="1800" dirty="0">
                          <a:effectLst/>
                        </a:rPr>
                        <a:t>created a type of linguistic leveling</a:t>
                      </a:r>
                      <a:r>
                        <a:rPr lang="en-US" sz="1800" baseline="0" dirty="0">
                          <a:effectLst/>
                        </a:rPr>
                        <a:t> because </a:t>
                      </a:r>
                      <a:r>
                        <a:rPr lang="en-US" sz="1800" u="sng" dirty="0">
                          <a:solidFill>
                            <a:srgbClr val="C00000"/>
                          </a:solidFill>
                          <a:effectLst/>
                        </a:rPr>
                        <a:t>many people were exposed to the same form of English.</a:t>
                      </a:r>
                      <a:endParaRPr lang="en-GB" sz="1800" dirty="0">
                        <a:solidFill>
                          <a:srgbClr val="C00000"/>
                        </a:solidFill>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1200"/>
                        </a:spcBef>
                        <a:spcAft>
                          <a:spcPts val="0"/>
                        </a:spcAft>
                      </a:pPr>
                      <a:r>
                        <a:rPr lang="en-US" sz="2800" b="1" dirty="0">
                          <a:solidFill>
                            <a:srgbClr val="C00000"/>
                          </a:solidFill>
                          <a:effectLst/>
                        </a:rPr>
                        <a:t>f</a:t>
                      </a:r>
                      <a:endParaRPr lang="en-GB" sz="2800" b="1" dirty="0">
                        <a:solidFill>
                          <a:srgbClr val="C00000"/>
                        </a:solidFill>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9212191"/>
                  </a:ext>
                </a:extLst>
              </a:tr>
              <a:tr h="731520">
                <a:tc>
                  <a:txBody>
                    <a:bodyPr/>
                    <a:lstStyle/>
                    <a:p>
                      <a:pPr algn="ctr">
                        <a:lnSpc>
                          <a:spcPct val="100000"/>
                        </a:lnSpc>
                        <a:spcAft>
                          <a:spcPts val="0"/>
                        </a:spcAft>
                      </a:pPr>
                      <a:r>
                        <a:rPr lang="en-US" sz="2000" b="1" dirty="0">
                          <a:effectLst/>
                        </a:rPr>
                        <a:t>5</a:t>
                      </a:r>
                      <a:endParaRPr lang="en-GB" sz="2000" b="1"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Aft>
                          <a:spcPts val="0"/>
                        </a:spcAft>
                      </a:pPr>
                      <a:r>
                        <a:rPr lang="en-US" sz="1800" dirty="0">
                          <a:effectLst/>
                        </a:rPr>
                        <a:t>Globalization (and international English) is a cause of language change because </a:t>
                      </a:r>
                      <a:r>
                        <a:rPr lang="en-US" sz="1800" u="sng" dirty="0">
                          <a:solidFill>
                            <a:srgbClr val="C00000"/>
                          </a:solidFill>
                          <a:effectLst/>
                        </a:rPr>
                        <a:t>people need a common language to communicate. </a:t>
                      </a:r>
                      <a:endParaRPr lang="en-GB" sz="1800" dirty="0">
                        <a:solidFill>
                          <a:srgbClr val="C00000"/>
                        </a:solidFill>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1200"/>
                        </a:spcBef>
                        <a:spcAft>
                          <a:spcPts val="0"/>
                        </a:spcAft>
                      </a:pPr>
                      <a:r>
                        <a:rPr lang="en-US" sz="2800" b="1" dirty="0">
                          <a:solidFill>
                            <a:srgbClr val="C00000"/>
                          </a:solidFill>
                          <a:effectLst/>
                        </a:rPr>
                        <a:t>c</a:t>
                      </a:r>
                      <a:endParaRPr lang="en-GB" sz="2800" b="1" dirty="0">
                        <a:solidFill>
                          <a:srgbClr val="C00000"/>
                        </a:solidFill>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307054"/>
                  </a:ext>
                </a:extLst>
              </a:tr>
              <a:tr h="731520">
                <a:tc>
                  <a:txBody>
                    <a:bodyPr/>
                    <a:lstStyle/>
                    <a:p>
                      <a:pPr algn="ctr">
                        <a:lnSpc>
                          <a:spcPct val="100000"/>
                        </a:lnSpc>
                        <a:spcAft>
                          <a:spcPts val="0"/>
                        </a:spcAft>
                      </a:pPr>
                      <a:r>
                        <a:rPr lang="en-US" sz="2000" b="1" dirty="0">
                          <a:effectLst/>
                        </a:rPr>
                        <a:t>6</a:t>
                      </a:r>
                      <a:endParaRPr lang="en-GB" sz="2000" b="1"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Aft>
                          <a:spcPts val="0"/>
                        </a:spcAft>
                      </a:pPr>
                      <a:r>
                        <a:rPr lang="en-US" sz="1800" dirty="0">
                          <a:effectLst/>
                        </a:rPr>
                        <a:t>‘Language purists’ believe </a:t>
                      </a:r>
                      <a:r>
                        <a:rPr lang="en-US" sz="1800" u="sng" dirty="0">
                          <a:solidFill>
                            <a:srgbClr val="C00000"/>
                          </a:solidFill>
                          <a:effectLst/>
                        </a:rPr>
                        <a:t>language becomes worse as it changes.</a:t>
                      </a:r>
                      <a:endParaRPr lang="en-GB" sz="1800" dirty="0">
                        <a:solidFill>
                          <a:srgbClr val="C00000"/>
                        </a:solidFill>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1200"/>
                        </a:spcBef>
                        <a:spcAft>
                          <a:spcPts val="0"/>
                        </a:spcAft>
                      </a:pPr>
                      <a:r>
                        <a:rPr lang="en-US" sz="2800" b="1" dirty="0">
                          <a:solidFill>
                            <a:srgbClr val="C00000"/>
                          </a:solidFill>
                          <a:effectLst/>
                        </a:rPr>
                        <a:t>d</a:t>
                      </a:r>
                      <a:endParaRPr lang="en-GB" sz="2800" b="1" dirty="0">
                        <a:solidFill>
                          <a:srgbClr val="C00000"/>
                        </a:solidFill>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803169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1535187124"/>
              </p:ext>
            </p:extLst>
          </p:nvPr>
        </p:nvGraphicFramePr>
        <p:xfrm>
          <a:off x="8256240" y="1450967"/>
          <a:ext cx="3744417" cy="5085652"/>
        </p:xfrm>
        <a:graphic>
          <a:graphicData uri="http://schemas.openxmlformats.org/drawingml/2006/table">
            <a:tbl>
              <a:tblPr firstRow="1" firstCol="1" bandRow="1">
                <a:tableStyleId>{2D5ABB26-0587-4C30-8999-92F81FD0307C}</a:tableStyleId>
              </a:tblPr>
              <a:tblGrid>
                <a:gridCol w="289704">
                  <a:extLst>
                    <a:ext uri="{9D8B030D-6E8A-4147-A177-3AD203B41FA5}">
                      <a16:colId xmlns:a16="http://schemas.microsoft.com/office/drawing/2014/main" val="4021411765"/>
                    </a:ext>
                  </a:extLst>
                </a:gridCol>
                <a:gridCol w="3454713">
                  <a:extLst>
                    <a:ext uri="{9D8B030D-6E8A-4147-A177-3AD203B41FA5}">
                      <a16:colId xmlns:a16="http://schemas.microsoft.com/office/drawing/2014/main" val="2740269224"/>
                    </a:ext>
                  </a:extLst>
                </a:gridCol>
              </a:tblGrid>
              <a:tr h="0">
                <a:tc gridSpan="2">
                  <a:txBody>
                    <a:bodyPr/>
                    <a:lstStyle/>
                    <a:p>
                      <a:pPr algn="ctr" fontAlgn="base">
                        <a:lnSpc>
                          <a:spcPct val="107000"/>
                        </a:lnSpc>
                        <a:spcAft>
                          <a:spcPts val="0"/>
                        </a:spcAft>
                      </a:pPr>
                      <a:r>
                        <a:rPr lang="en-US" sz="1800" b="1" kern="1200" dirty="0">
                          <a:effectLst/>
                        </a:rPr>
                        <a:t>Examples</a:t>
                      </a:r>
                      <a:endParaRPr lang="en-GB" sz="1800" b="1" dirty="0">
                        <a:effectLst/>
                        <a:latin typeface="Calibri" panose="020F0502020204030204" pitchFamily="34" charset="0"/>
                        <a:ea typeface="DengXian"/>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FEB"/>
                    </a:solidFill>
                  </a:tcPr>
                </a:tc>
                <a:tc hMerge="1">
                  <a:txBody>
                    <a:bodyPr/>
                    <a:lstStyle/>
                    <a:p>
                      <a:pPr fontAlgn="base">
                        <a:lnSpc>
                          <a:spcPct val="107000"/>
                        </a:lnSpc>
                        <a:spcAft>
                          <a:spcPts val="0"/>
                        </a:spcAft>
                      </a:pPr>
                      <a:endParaRPr lang="en-GB" sz="2000" dirty="0">
                        <a:effectLst/>
                        <a:latin typeface="Calibri" panose="020F0502020204030204" pitchFamily="34" charset="0"/>
                        <a:ea typeface="DengXian"/>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2422680422"/>
                  </a:ext>
                </a:extLst>
              </a:tr>
              <a:tr h="0">
                <a:tc>
                  <a:txBody>
                    <a:bodyPr/>
                    <a:lstStyle/>
                    <a:p>
                      <a:pPr algn="ctr" fontAlgn="base">
                        <a:lnSpc>
                          <a:spcPct val="107000"/>
                        </a:lnSpc>
                        <a:spcAft>
                          <a:spcPts val="0"/>
                        </a:spcAft>
                      </a:pPr>
                      <a:r>
                        <a:rPr lang="en-US" sz="2000" b="1" dirty="0"/>
                        <a:t>a</a:t>
                      </a:r>
                      <a:endParaRPr lang="en-GB" sz="2000" b="1" dirty="0"/>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FEB"/>
                    </a:solidFill>
                  </a:tcPr>
                </a:tc>
                <a:tc>
                  <a:txBody>
                    <a:bodyPr/>
                    <a:lstStyle/>
                    <a:p>
                      <a:pPr>
                        <a:lnSpc>
                          <a:spcPct val="107000"/>
                        </a:lnSpc>
                        <a:spcAft>
                          <a:spcPts val="600"/>
                        </a:spcAft>
                      </a:pPr>
                      <a:r>
                        <a:rPr lang="en-US" sz="2000" dirty="0">
                          <a:effectLst/>
                          <a:latin typeface="Calibri" panose="020F0502020204030204" pitchFamily="34" charset="0"/>
                          <a:ea typeface="DengXian"/>
                          <a:cs typeface="Times New Roman" panose="02020603050405020304" pitchFamily="18" charset="0"/>
                        </a:rPr>
                        <a:t>The word </a:t>
                      </a:r>
                      <a:r>
                        <a:rPr lang="en-US" sz="2000" i="1" dirty="0">
                          <a:effectLst/>
                          <a:latin typeface="Calibri" panose="020F0502020204030204" pitchFamily="34" charset="0"/>
                          <a:ea typeface="DengXian"/>
                          <a:cs typeface="Times New Roman" panose="02020603050405020304" pitchFamily="18" charset="0"/>
                        </a:rPr>
                        <a:t>groovy</a:t>
                      </a:r>
                      <a:r>
                        <a:rPr lang="en-US" sz="2000" dirty="0">
                          <a:effectLst/>
                          <a:latin typeface="Calibri" panose="020F0502020204030204" pitchFamily="34" charset="0"/>
                          <a:ea typeface="DengXian"/>
                          <a:cs typeface="Times New Roman" panose="02020603050405020304" pitchFamily="18" charset="0"/>
                        </a:rPr>
                        <a:t> (which means </a:t>
                      </a:r>
                      <a:r>
                        <a:rPr lang="en-US" sz="2000" i="1" dirty="0">
                          <a:effectLst/>
                          <a:latin typeface="Calibri" panose="020F0502020204030204" pitchFamily="34" charset="0"/>
                          <a:ea typeface="DengXian"/>
                          <a:cs typeface="Times New Roman" panose="02020603050405020304" pitchFamily="18" charset="0"/>
                        </a:rPr>
                        <a:t>cool</a:t>
                      </a:r>
                      <a:r>
                        <a:rPr lang="en-US" sz="2000" dirty="0">
                          <a:effectLst/>
                          <a:latin typeface="Calibri" panose="020F0502020204030204" pitchFamily="34" charset="0"/>
                          <a:ea typeface="DengXian"/>
                          <a:cs typeface="Times New Roman" panose="02020603050405020304" pitchFamily="18" charset="0"/>
                        </a:rPr>
                        <a:t>)</a:t>
                      </a:r>
                      <a:endParaRPr lang="en-GB" sz="20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7209658"/>
                  </a:ext>
                </a:extLst>
              </a:tr>
              <a:tr h="0">
                <a:tc>
                  <a:txBody>
                    <a:bodyPr/>
                    <a:lstStyle/>
                    <a:p>
                      <a:pPr algn="ctr" fontAlgn="base">
                        <a:lnSpc>
                          <a:spcPct val="107000"/>
                        </a:lnSpc>
                        <a:spcAft>
                          <a:spcPts val="0"/>
                        </a:spcAft>
                      </a:pPr>
                      <a:r>
                        <a:rPr lang="en-US" sz="2000" b="1" dirty="0"/>
                        <a:t>b</a:t>
                      </a:r>
                      <a:endParaRPr lang="en-GB" sz="2000" b="1" dirty="0"/>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FEB"/>
                    </a:solidFill>
                  </a:tcPr>
                </a:tc>
                <a:tc>
                  <a:txBody>
                    <a:bodyPr/>
                    <a:lstStyle/>
                    <a:p>
                      <a:pPr>
                        <a:lnSpc>
                          <a:spcPct val="107000"/>
                        </a:lnSpc>
                        <a:spcAft>
                          <a:spcPts val="600"/>
                        </a:spcAft>
                      </a:pPr>
                      <a:r>
                        <a:rPr lang="en-US" sz="2000" dirty="0">
                          <a:effectLst/>
                          <a:latin typeface="Calibri" panose="020F0502020204030204" pitchFamily="34" charset="0"/>
                          <a:ea typeface="DengXian"/>
                          <a:cs typeface="Times New Roman" panose="02020603050405020304" pitchFamily="18" charset="0"/>
                        </a:rPr>
                        <a:t>Armies from France took over England in 1066</a:t>
                      </a:r>
                      <a:endParaRPr lang="en-GB" sz="20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93724594"/>
                  </a:ext>
                </a:extLst>
              </a:tr>
              <a:tr h="0">
                <a:tc>
                  <a:txBody>
                    <a:bodyPr/>
                    <a:lstStyle/>
                    <a:p>
                      <a:pPr algn="ctr" fontAlgn="base">
                        <a:lnSpc>
                          <a:spcPct val="107000"/>
                        </a:lnSpc>
                        <a:spcAft>
                          <a:spcPts val="0"/>
                        </a:spcAft>
                      </a:pPr>
                      <a:r>
                        <a:rPr lang="en-US" sz="2000" b="1" dirty="0"/>
                        <a:t>c</a:t>
                      </a:r>
                      <a:endParaRPr lang="en-GB" sz="2000" b="1" dirty="0"/>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FEB"/>
                    </a:solidFill>
                  </a:tcPr>
                </a:tc>
                <a:tc>
                  <a:txBody>
                    <a:bodyPr/>
                    <a:lstStyle/>
                    <a:p>
                      <a:pPr>
                        <a:lnSpc>
                          <a:spcPct val="107000"/>
                        </a:lnSpc>
                        <a:spcAft>
                          <a:spcPts val="600"/>
                        </a:spcAft>
                      </a:pPr>
                      <a:r>
                        <a:rPr lang="en-US" sz="2000" dirty="0">
                          <a:effectLst/>
                          <a:latin typeface="Calibri" panose="020F0502020204030204" pitchFamily="34" charset="0"/>
                          <a:ea typeface="DengXian"/>
                          <a:cs typeface="Times New Roman" panose="02020603050405020304" pitchFamily="18" charset="0"/>
                        </a:rPr>
                        <a:t>Germans and Japanese business communication in English</a:t>
                      </a:r>
                      <a:endParaRPr lang="en-GB" sz="20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4216276"/>
                  </a:ext>
                </a:extLst>
              </a:tr>
              <a:tr h="0">
                <a:tc>
                  <a:txBody>
                    <a:bodyPr/>
                    <a:lstStyle/>
                    <a:p>
                      <a:pPr algn="ctr" fontAlgn="base">
                        <a:lnSpc>
                          <a:spcPct val="107000"/>
                        </a:lnSpc>
                        <a:spcAft>
                          <a:spcPts val="0"/>
                        </a:spcAft>
                      </a:pPr>
                      <a:r>
                        <a:rPr lang="en-US" sz="2000" b="1" dirty="0"/>
                        <a:t>d</a:t>
                      </a:r>
                      <a:endParaRPr lang="en-GB" sz="2000" b="1" dirty="0"/>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FEB"/>
                    </a:solidFill>
                  </a:tcPr>
                </a:tc>
                <a:tc>
                  <a:txBody>
                    <a:bodyPr/>
                    <a:lstStyle/>
                    <a:p>
                      <a:pPr>
                        <a:lnSpc>
                          <a:spcPct val="107000"/>
                        </a:lnSpc>
                        <a:spcAft>
                          <a:spcPts val="600"/>
                        </a:spcAft>
                      </a:pPr>
                      <a:r>
                        <a:rPr lang="en-US" sz="2000" dirty="0">
                          <a:effectLst/>
                          <a:latin typeface="Calibri" panose="020F0502020204030204" pitchFamily="34" charset="0"/>
                          <a:ea typeface="DengXian"/>
                          <a:cs typeface="Times New Roman" panose="02020603050405020304" pitchFamily="18" charset="0"/>
                        </a:rPr>
                        <a:t>Samuel Johnson produced a dictionary to preserve ‘proper’ forms of English</a:t>
                      </a:r>
                      <a:endParaRPr lang="en-GB" sz="20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9238367"/>
                  </a:ext>
                </a:extLst>
              </a:tr>
              <a:tr h="0">
                <a:tc>
                  <a:txBody>
                    <a:bodyPr/>
                    <a:lstStyle/>
                    <a:p>
                      <a:pPr algn="ctr" fontAlgn="base">
                        <a:lnSpc>
                          <a:spcPct val="107000"/>
                        </a:lnSpc>
                        <a:spcAft>
                          <a:spcPts val="0"/>
                        </a:spcAft>
                      </a:pPr>
                      <a:r>
                        <a:rPr lang="en-US" sz="2000" b="1" dirty="0"/>
                        <a:t>e</a:t>
                      </a:r>
                      <a:endParaRPr lang="en-GB" sz="2000" b="1" dirty="0"/>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FEB"/>
                    </a:solidFill>
                  </a:tcPr>
                </a:tc>
                <a:tc>
                  <a:txBody>
                    <a:bodyPr/>
                    <a:lstStyle/>
                    <a:p>
                      <a:pPr>
                        <a:lnSpc>
                          <a:spcPct val="107000"/>
                        </a:lnSpc>
                        <a:spcAft>
                          <a:spcPts val="600"/>
                        </a:spcAft>
                      </a:pPr>
                      <a:r>
                        <a:rPr lang="en-US" sz="2000" dirty="0">
                          <a:effectLst/>
                          <a:latin typeface="Calibri" panose="020F0502020204030204" pitchFamily="34" charset="0"/>
                          <a:ea typeface="DengXian"/>
                          <a:cs typeface="Times New Roman" panose="02020603050405020304" pitchFamily="18" charset="0"/>
                        </a:rPr>
                        <a:t>Words related to computers- </a:t>
                      </a:r>
                      <a:r>
                        <a:rPr lang="en-US" sz="2000" i="1" dirty="0">
                          <a:effectLst/>
                          <a:latin typeface="Calibri" panose="020F0502020204030204" pitchFamily="34" charset="0"/>
                          <a:ea typeface="DengXian"/>
                          <a:cs typeface="Times New Roman" panose="02020603050405020304" pitchFamily="18" charset="0"/>
                        </a:rPr>
                        <a:t>spreadsheet</a:t>
                      </a:r>
                      <a:r>
                        <a:rPr lang="en-US" sz="2000" dirty="0">
                          <a:effectLst/>
                          <a:latin typeface="Calibri" panose="020F0502020204030204" pitchFamily="34" charset="0"/>
                          <a:ea typeface="DengXian"/>
                          <a:cs typeface="Times New Roman" panose="02020603050405020304" pitchFamily="18" charset="0"/>
                        </a:rPr>
                        <a:t>, </a:t>
                      </a:r>
                      <a:r>
                        <a:rPr lang="en-US" sz="2000" i="1" dirty="0">
                          <a:effectLst/>
                          <a:latin typeface="Calibri" panose="020F0502020204030204" pitchFamily="34" charset="0"/>
                          <a:ea typeface="DengXian"/>
                          <a:cs typeface="Times New Roman" panose="02020603050405020304" pitchFamily="18" charset="0"/>
                        </a:rPr>
                        <a:t>internet</a:t>
                      </a:r>
                      <a:r>
                        <a:rPr lang="en-US" sz="2000" dirty="0">
                          <a:effectLst/>
                          <a:latin typeface="Calibri" panose="020F0502020204030204" pitchFamily="34" charset="0"/>
                          <a:ea typeface="DengXian"/>
                          <a:cs typeface="Times New Roman" panose="02020603050405020304" pitchFamily="18" charset="0"/>
                        </a:rPr>
                        <a:t>, </a:t>
                      </a:r>
                      <a:r>
                        <a:rPr lang="en-US" sz="2000" i="1" dirty="0">
                          <a:effectLst/>
                          <a:latin typeface="Calibri" panose="020F0502020204030204" pitchFamily="34" charset="0"/>
                          <a:ea typeface="DengXian"/>
                          <a:cs typeface="Times New Roman" panose="02020603050405020304" pitchFamily="18" charset="0"/>
                        </a:rPr>
                        <a:t>download</a:t>
                      </a:r>
                      <a:endParaRPr lang="en-GB" sz="20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3287225"/>
                  </a:ext>
                </a:extLst>
              </a:tr>
              <a:tr h="0">
                <a:tc>
                  <a:txBody>
                    <a:bodyPr/>
                    <a:lstStyle/>
                    <a:p>
                      <a:pPr algn="ctr" fontAlgn="base">
                        <a:lnSpc>
                          <a:spcPct val="107000"/>
                        </a:lnSpc>
                        <a:spcAft>
                          <a:spcPts val="0"/>
                        </a:spcAft>
                      </a:pPr>
                      <a:r>
                        <a:rPr lang="en-US" sz="2000" b="1" dirty="0"/>
                        <a:t>f</a:t>
                      </a:r>
                      <a:endParaRPr lang="en-GB" sz="2000" b="1" dirty="0"/>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FEB"/>
                    </a:solidFill>
                  </a:tcPr>
                </a:tc>
                <a:tc>
                  <a:txBody>
                    <a:bodyPr/>
                    <a:lstStyle/>
                    <a:p>
                      <a:pPr>
                        <a:lnSpc>
                          <a:spcPct val="107000"/>
                        </a:lnSpc>
                        <a:spcAft>
                          <a:spcPts val="600"/>
                        </a:spcAft>
                      </a:pPr>
                      <a:r>
                        <a:rPr lang="en-US" sz="2000" dirty="0">
                          <a:effectLst/>
                          <a:latin typeface="Calibri" panose="020F0502020204030204" pitchFamily="34" charset="0"/>
                          <a:ea typeface="DengXian"/>
                          <a:cs typeface="Times New Roman" panose="02020603050405020304" pitchFamily="18" charset="0"/>
                        </a:rPr>
                        <a:t>American English features used by New Zealanders (1990s)</a:t>
                      </a:r>
                      <a:endParaRPr lang="en-GB" sz="20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7665695"/>
                  </a:ext>
                </a:extLst>
              </a:tr>
            </a:tbl>
          </a:graphicData>
        </a:graphic>
      </p:graphicFrame>
      <p:sp>
        <p:nvSpPr>
          <p:cNvPr id="17" name="Rectangle 16"/>
          <p:cNvSpPr/>
          <p:nvPr/>
        </p:nvSpPr>
        <p:spPr>
          <a:xfrm>
            <a:off x="6874159" y="2140609"/>
            <a:ext cx="662000" cy="505903"/>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p:cNvSpPr/>
          <p:nvPr/>
        </p:nvSpPr>
        <p:spPr>
          <a:xfrm>
            <a:off x="6874159" y="2946002"/>
            <a:ext cx="662000" cy="505903"/>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6874159" y="3689816"/>
            <a:ext cx="662000" cy="505903"/>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6874159" y="4486695"/>
            <a:ext cx="662000" cy="505903"/>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6954742" y="5301207"/>
            <a:ext cx="662000" cy="505903"/>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6874159" y="6085622"/>
            <a:ext cx="662000" cy="505903"/>
          </a:xfrm>
          <a:prstGeom prst="rect">
            <a:avLst/>
          </a:prstGeom>
          <a:solidFill>
            <a:srgbClr val="E5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6" descr="Book Generic Mixed icon">
            <a:extLst>
              <a:ext uri="{FF2B5EF4-FFF2-40B4-BE49-F238E27FC236}">
                <a16:creationId xmlns:a16="http://schemas.microsoft.com/office/drawing/2014/main" id="{F7C5CA0E-FCDD-EA83-E88D-73FDCD1B341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93462" y="99050"/>
            <a:ext cx="988823" cy="988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245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21" grpId="0" animBg="1"/>
      <p:bldP spid="22" grpId="0" animBg="1"/>
      <p:bldP spid="23" grpId="0" animBg="1"/>
      <p:bldP spid="2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pSp>
        <p:nvGrpSpPr>
          <p:cNvPr id="11" name="Group 2"/>
          <p:cNvGrpSpPr>
            <a:grpSpLocks/>
          </p:cNvGrpSpPr>
          <p:nvPr/>
        </p:nvGrpSpPr>
        <p:grpSpPr bwMode="auto">
          <a:xfrm>
            <a:off x="2567607" y="279885"/>
            <a:ext cx="9115341" cy="556827"/>
            <a:chOff x="103092947" y="106166598"/>
            <a:chExt cx="6633628" cy="556506"/>
          </a:xfrm>
        </p:grpSpPr>
        <p:sp>
          <p:nvSpPr>
            <p:cNvPr id="12"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Listening to the lecture: </a:t>
              </a:r>
              <a:r>
                <a:rPr lang="en-GB" altLang="en-US" sz="2400" dirty="0">
                  <a:solidFill>
                    <a:srgbClr val="000000"/>
                  </a:solidFill>
                  <a:latin typeface="Verdana" panose="020B0604030504040204" pitchFamily="34" charset="0"/>
                </a:rPr>
                <a:t>Listening reflection</a:t>
              </a:r>
              <a:endParaRPr lang="en-US" altLang="en-US" sz="2800" dirty="0">
                <a:latin typeface="Arial" panose="020B0604020202020204" pitchFamily="34" charset="0"/>
              </a:endParaRPr>
            </a:p>
          </p:txBody>
        </p:sp>
        <p:sp>
          <p:nvSpPr>
            <p:cNvPr id="13"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sp>
        <p:nvSpPr>
          <p:cNvPr id="3" name="TextBox 2">
            <a:extLst>
              <a:ext uri="{FF2B5EF4-FFF2-40B4-BE49-F238E27FC236}">
                <a16:creationId xmlns:a16="http://schemas.microsoft.com/office/drawing/2014/main" id="{53C22CCE-374A-8581-42E0-FFA47B80A1E7}"/>
              </a:ext>
            </a:extLst>
          </p:cNvPr>
          <p:cNvSpPr txBox="1"/>
          <p:nvPr/>
        </p:nvSpPr>
        <p:spPr>
          <a:xfrm>
            <a:off x="958727" y="2588203"/>
            <a:ext cx="3888432" cy="1571712"/>
          </a:xfrm>
          <a:prstGeom prst="rect">
            <a:avLst/>
          </a:prstGeom>
          <a:solidFill>
            <a:schemeClr val="bg1"/>
          </a:solidFill>
          <a:ln>
            <a:solidFill>
              <a:schemeClr val="tx1"/>
            </a:solidFill>
          </a:ln>
        </p:spPr>
        <p:txBody>
          <a:bodyPr wrap="square">
            <a:spAutoFit/>
          </a:bodyPr>
          <a:lstStyle/>
          <a:p>
            <a:pPr marL="0" marR="0">
              <a:lnSpc>
                <a:spcPct val="107000"/>
              </a:lnSpc>
              <a:spcBef>
                <a:spcPts val="0"/>
              </a:spcBef>
              <a:spcAft>
                <a:spcPts val="800"/>
              </a:spcAft>
            </a:pPr>
            <a:r>
              <a:rPr lang="en-US" sz="2000" b="1" kern="100" dirty="0">
                <a:solidFill>
                  <a:srgbClr val="000000"/>
                </a:solidFill>
                <a:effectLst/>
                <a:latin typeface="Calibri" panose="020F0502020204030204" pitchFamily="34" charset="0"/>
                <a:ea typeface="DengXian" panose="02010600030101010101" pitchFamily="2" charset="-122"/>
                <a:cs typeface="Calibri" panose="020F0502020204030204" pitchFamily="34" charset="0"/>
              </a:rPr>
              <a:t>Lexical expansion</a:t>
            </a:r>
            <a:endParaRPr lang="en-US" sz="2000" kern="100" dirty="0">
              <a:effectLst/>
              <a:latin typeface="Calibri" panose="020F0502020204030204" pitchFamily="34" charset="0"/>
              <a:ea typeface="DengXian" panose="02010600030101010101" pitchFamily="2" charset="-122"/>
              <a:cs typeface="Times New Roman" panose="02020603050405020304" pitchFamily="18" charset="0"/>
            </a:endParaRPr>
          </a:p>
          <a:p>
            <a:pPr marL="342900" marR="0" lvl="0" indent="-342900">
              <a:lnSpc>
                <a:spcPct val="107000"/>
              </a:lnSpc>
              <a:spcBef>
                <a:spcPts val="0"/>
              </a:spcBef>
              <a:spcAft>
                <a:spcPts val="800"/>
              </a:spcAft>
              <a:buFont typeface="Wingdings" panose="05000000000000000000" pitchFamily="2" charset="2"/>
              <a:buChar char=""/>
            </a:pPr>
            <a:r>
              <a:rPr lang="en-US" sz="2000" kern="100" dirty="0">
                <a:solidFill>
                  <a:srgbClr val="000000"/>
                </a:solidFill>
                <a:effectLst/>
                <a:latin typeface="Calibri" panose="020F0502020204030204" pitchFamily="34" charset="0"/>
                <a:ea typeface="DengXian" panose="02010600030101010101" pitchFamily="2" charset="-122"/>
                <a:cs typeface="Calibri" panose="020F0502020204030204" pitchFamily="34" charset="0"/>
              </a:rPr>
              <a:t>Need words for new items</a:t>
            </a:r>
            <a:endParaRPr lang="en-US" sz="2000" kern="100" dirty="0">
              <a:effectLst/>
              <a:latin typeface="Calibri" panose="020F0502020204030204" pitchFamily="34" charset="0"/>
              <a:ea typeface="DengXian" panose="02010600030101010101" pitchFamily="2" charset="-122"/>
              <a:cs typeface="Times New Roman" panose="02020603050405020304" pitchFamily="18" charset="0"/>
            </a:endParaRPr>
          </a:p>
          <a:p>
            <a:pPr marL="342900" indent="-342900">
              <a:buFont typeface="Wingdings" panose="05000000000000000000" pitchFamily="2" charset="2"/>
              <a:buChar char="Ø"/>
            </a:pPr>
            <a:r>
              <a:rPr lang="en-US" sz="2000" dirty="0">
                <a:solidFill>
                  <a:srgbClr val="000000"/>
                </a:solidFill>
                <a:effectLst/>
                <a:latin typeface="Calibri" panose="020F0502020204030204" pitchFamily="34" charset="0"/>
                <a:ea typeface="DengXian" panose="02010600030101010101" pitchFamily="2" charset="-122"/>
              </a:rPr>
              <a:t>e.g. coffee, tobacco, spreadsheet, download</a:t>
            </a:r>
            <a:endParaRPr lang="en-US" sz="2000" dirty="0"/>
          </a:p>
        </p:txBody>
      </p:sp>
      <p:sp>
        <p:nvSpPr>
          <p:cNvPr id="4" name="TextBox 3">
            <a:extLst>
              <a:ext uri="{FF2B5EF4-FFF2-40B4-BE49-F238E27FC236}">
                <a16:creationId xmlns:a16="http://schemas.microsoft.com/office/drawing/2014/main" id="{2BEFCF33-AAC7-993E-FE5A-8346B912981B}"/>
              </a:ext>
            </a:extLst>
          </p:cNvPr>
          <p:cNvSpPr txBox="1"/>
          <p:nvPr/>
        </p:nvSpPr>
        <p:spPr>
          <a:xfrm>
            <a:off x="6441200" y="2486919"/>
            <a:ext cx="4464496" cy="2156231"/>
          </a:xfrm>
          <a:prstGeom prst="rect">
            <a:avLst/>
          </a:prstGeom>
          <a:solidFill>
            <a:schemeClr val="bg1"/>
          </a:solidFill>
          <a:ln>
            <a:solidFill>
              <a:schemeClr val="tx1"/>
            </a:solidFill>
          </a:ln>
        </p:spPr>
        <p:txBody>
          <a:bodyPr wrap="square">
            <a:spAutoFit/>
          </a:bodyPr>
          <a:lstStyle/>
          <a:p>
            <a:pPr marL="0" marR="0">
              <a:lnSpc>
                <a:spcPct val="107000"/>
              </a:lnSpc>
              <a:spcBef>
                <a:spcPts val="0"/>
              </a:spcBef>
              <a:spcAft>
                <a:spcPts val="800"/>
              </a:spcAft>
            </a:pPr>
            <a:r>
              <a:rPr lang="en-US" sz="2000" b="1" kern="100" dirty="0">
                <a:solidFill>
                  <a:srgbClr val="000000"/>
                </a:solidFill>
                <a:effectLst/>
                <a:latin typeface="Calibri" panose="020F0502020204030204" pitchFamily="34" charset="0"/>
                <a:ea typeface="DengXian" panose="02010600030101010101" pitchFamily="2" charset="-122"/>
                <a:cs typeface="Calibri" panose="020F0502020204030204" pitchFamily="34" charset="0"/>
              </a:rPr>
              <a:t>Lexical expansion</a:t>
            </a:r>
            <a:endParaRPr lang="en-US" sz="2000" kern="100" dirty="0">
              <a:effectLst/>
              <a:latin typeface="Calibri" panose="020F0502020204030204" pitchFamily="34" charset="0"/>
              <a:ea typeface="DengXia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sz="2000" kern="100" dirty="0">
                <a:solidFill>
                  <a:srgbClr val="000000"/>
                </a:solidFill>
                <a:effectLst/>
                <a:latin typeface="Calibri" panose="020F0502020204030204" pitchFamily="34" charset="0"/>
                <a:ea typeface="DengXian" panose="02010600030101010101" pitchFamily="2" charset="-122"/>
                <a:cs typeface="Calibri" panose="020F0502020204030204" pitchFamily="34" charset="0"/>
              </a:rPr>
              <a:t>Need words for new items</a:t>
            </a:r>
            <a:endParaRPr lang="en-US" sz="2000" kern="100" dirty="0">
              <a:effectLst/>
              <a:latin typeface="Calibri" panose="020F0502020204030204" pitchFamily="34" charset="0"/>
              <a:ea typeface="DengXian" panose="02010600030101010101" pitchFamily="2" charset="-122"/>
              <a:cs typeface="Times New Roman" panose="02020603050405020304" pitchFamily="18" charset="0"/>
            </a:endParaRPr>
          </a:p>
          <a:p>
            <a:pPr marL="800100" lvl="1" indent="-342900">
              <a:lnSpc>
                <a:spcPct val="107000"/>
              </a:lnSpc>
              <a:buFont typeface="Courier New" panose="02070309020205020404" pitchFamily="49" charset="0"/>
              <a:buChar char="o"/>
            </a:pPr>
            <a:r>
              <a:rPr lang="en-US" sz="2000" kern="100" dirty="0">
                <a:effectLst/>
                <a:latin typeface="Calibri" panose="020F0502020204030204" pitchFamily="34" charset="0"/>
                <a:ea typeface="DengXian" panose="02010600030101010101" pitchFamily="2" charset="-122"/>
                <a:cs typeface="Times New Roman" panose="02020603050405020304" pitchFamily="18" charset="0"/>
              </a:rPr>
              <a:t>e.g. </a:t>
            </a:r>
            <a:r>
              <a:rPr lang="en-US" sz="2000" kern="100" dirty="0">
                <a:solidFill>
                  <a:srgbClr val="C55A11"/>
                </a:solidFill>
                <a:effectLst/>
                <a:latin typeface="Calibri" panose="020F0502020204030204" pitchFamily="34" charset="0"/>
                <a:ea typeface="DengXian" panose="02010600030101010101" pitchFamily="2" charset="-122"/>
                <a:cs typeface="Times New Roman" panose="02020603050405020304" pitchFamily="18" charset="0"/>
              </a:rPr>
              <a:t>coffee</a:t>
            </a:r>
            <a:r>
              <a:rPr lang="en-US" sz="20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sz="2000" kern="100" dirty="0">
                <a:solidFill>
                  <a:srgbClr val="C55A11"/>
                </a:solidFill>
                <a:latin typeface="Calibri" panose="020F0502020204030204" pitchFamily="34" charset="0"/>
                <a:ea typeface="DengXian" panose="02010600030101010101" pitchFamily="2" charset="-122"/>
                <a:cs typeface="Times New Roman" panose="02020603050405020304" pitchFamily="18" charset="0"/>
              </a:rPr>
              <a:t>tobacco</a:t>
            </a:r>
            <a:r>
              <a:rPr lang="en-US" sz="2000" kern="100" dirty="0">
                <a:effectLst/>
                <a:latin typeface="Calibri" panose="020F0502020204030204" pitchFamily="34" charset="0"/>
                <a:ea typeface="DengXian" panose="02010600030101010101" pitchFamily="2" charset="-122"/>
                <a:cs typeface="Times New Roman" panose="02020603050405020304" pitchFamily="18" charset="0"/>
              </a:rPr>
              <a:t> introduced in 16</a:t>
            </a:r>
            <a:r>
              <a:rPr lang="en-US" sz="2000" kern="100" baseline="30000" dirty="0">
                <a:effectLst/>
                <a:latin typeface="Calibri" panose="020F0502020204030204" pitchFamily="34" charset="0"/>
                <a:ea typeface="DengXian" panose="02010600030101010101" pitchFamily="2" charset="-122"/>
                <a:cs typeface="Times New Roman" panose="02020603050405020304" pitchFamily="18" charset="0"/>
              </a:rPr>
              <a:t>th</a:t>
            </a:r>
            <a:r>
              <a:rPr lang="en-US" sz="2000" kern="100" dirty="0">
                <a:effectLst/>
                <a:latin typeface="Calibri" panose="020F0502020204030204" pitchFamily="34" charset="0"/>
                <a:ea typeface="DengXian" panose="02010600030101010101" pitchFamily="2" charset="-122"/>
                <a:cs typeface="Times New Roman" panose="02020603050405020304" pitchFamily="18" charset="0"/>
              </a:rPr>
              <a:t>/ 17th cent.</a:t>
            </a:r>
          </a:p>
          <a:p>
            <a:pPr marL="800100" lvl="1" indent="-342900">
              <a:lnSpc>
                <a:spcPct val="107000"/>
              </a:lnSpc>
              <a:spcAft>
                <a:spcPts val="800"/>
              </a:spcAft>
              <a:buFont typeface="Courier New" panose="02070309020205020404" pitchFamily="49" charset="0"/>
              <a:buChar char="o"/>
            </a:pPr>
            <a:r>
              <a:rPr lang="en-US" sz="2000" kern="100" dirty="0">
                <a:effectLst/>
                <a:latin typeface="Calibri" panose="020F0502020204030204" pitchFamily="34" charset="0"/>
                <a:ea typeface="DengXian" panose="02010600030101010101" pitchFamily="2" charset="-122"/>
                <a:cs typeface="Times New Roman" panose="02020603050405020304" pitchFamily="18" charset="0"/>
              </a:rPr>
              <a:t>Modern e.g. </a:t>
            </a:r>
            <a:r>
              <a:rPr lang="en-US" sz="2000" kern="100" dirty="0">
                <a:solidFill>
                  <a:srgbClr val="C55A11"/>
                </a:solidFill>
                <a:effectLst/>
                <a:latin typeface="Calibri" panose="020F0502020204030204" pitchFamily="34" charset="0"/>
                <a:ea typeface="DengXian" panose="02010600030101010101" pitchFamily="2" charset="-122"/>
                <a:cs typeface="Times New Roman" panose="02020603050405020304" pitchFamily="18" charset="0"/>
              </a:rPr>
              <a:t>spreadsheet</a:t>
            </a:r>
            <a:r>
              <a:rPr lang="en-US" sz="20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sz="2000" kern="100" dirty="0">
                <a:solidFill>
                  <a:srgbClr val="C55A11"/>
                </a:solidFill>
                <a:effectLst/>
                <a:latin typeface="Calibri" panose="020F0502020204030204" pitchFamily="34" charset="0"/>
                <a:ea typeface="DengXian" panose="02010600030101010101" pitchFamily="2" charset="-122"/>
                <a:cs typeface="Times New Roman" panose="02020603050405020304" pitchFamily="18" charset="0"/>
              </a:rPr>
              <a:t>download</a:t>
            </a:r>
            <a:r>
              <a:rPr lang="en-US" sz="2000" kern="100" dirty="0">
                <a:effectLst/>
                <a:latin typeface="Calibri" panose="020F0502020204030204" pitchFamily="34" charset="0"/>
                <a:ea typeface="DengXian" panose="02010600030101010101" pitchFamily="2" charset="-122"/>
                <a:cs typeface="Times New Roman" panose="02020603050405020304" pitchFamily="18" charset="0"/>
              </a:rPr>
              <a:t> (tech words)</a:t>
            </a:r>
          </a:p>
        </p:txBody>
      </p:sp>
      <p:sp>
        <p:nvSpPr>
          <p:cNvPr id="5" name="TextBox 4">
            <a:extLst>
              <a:ext uri="{FF2B5EF4-FFF2-40B4-BE49-F238E27FC236}">
                <a16:creationId xmlns:a16="http://schemas.microsoft.com/office/drawing/2014/main" id="{77428325-5BDE-B3D3-C0D7-1477E7C2E3DA}"/>
              </a:ext>
            </a:extLst>
          </p:cNvPr>
          <p:cNvSpPr txBox="1"/>
          <p:nvPr/>
        </p:nvSpPr>
        <p:spPr>
          <a:xfrm>
            <a:off x="958727" y="1196752"/>
            <a:ext cx="10393857" cy="707886"/>
          </a:xfrm>
          <a:prstGeom prst="rect">
            <a:avLst/>
          </a:prstGeom>
          <a:noFill/>
        </p:spPr>
        <p:txBody>
          <a:bodyPr wrap="square" rtlCol="0">
            <a:spAutoFit/>
          </a:bodyPr>
          <a:lstStyle/>
          <a:p>
            <a:r>
              <a:rPr lang="en-US" sz="2000" dirty="0"/>
              <a:t>Compare the two sample sets of notes from a part of today’s lecture. Which do you think is a more usable set of notes? Why?</a:t>
            </a:r>
          </a:p>
        </p:txBody>
      </p:sp>
      <p:sp>
        <p:nvSpPr>
          <p:cNvPr id="6" name="Rectangle 5">
            <a:extLst>
              <a:ext uri="{FF2B5EF4-FFF2-40B4-BE49-F238E27FC236}">
                <a16:creationId xmlns:a16="http://schemas.microsoft.com/office/drawing/2014/main" id="{60AFA591-D2CA-4E71-D270-EED508E0D373}"/>
              </a:ext>
            </a:extLst>
          </p:cNvPr>
          <p:cNvSpPr/>
          <p:nvPr/>
        </p:nvSpPr>
        <p:spPr>
          <a:xfrm>
            <a:off x="983432" y="2056487"/>
            <a:ext cx="1368152" cy="360040"/>
          </a:xfrm>
          <a:prstGeom prst="rect">
            <a:avLst/>
          </a:prstGeom>
          <a:solidFill>
            <a:srgbClr val="FFFFD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Sample A</a:t>
            </a:r>
          </a:p>
        </p:txBody>
      </p:sp>
      <p:sp>
        <p:nvSpPr>
          <p:cNvPr id="7" name="Rectangle 6">
            <a:extLst>
              <a:ext uri="{FF2B5EF4-FFF2-40B4-BE49-F238E27FC236}">
                <a16:creationId xmlns:a16="http://schemas.microsoft.com/office/drawing/2014/main" id="{7A3F1CFF-84C3-57B0-B0FA-AD1907A25ED1}"/>
              </a:ext>
            </a:extLst>
          </p:cNvPr>
          <p:cNvSpPr/>
          <p:nvPr/>
        </p:nvSpPr>
        <p:spPr>
          <a:xfrm>
            <a:off x="6441200" y="2056487"/>
            <a:ext cx="1368152" cy="360040"/>
          </a:xfrm>
          <a:prstGeom prst="rect">
            <a:avLst/>
          </a:prstGeom>
          <a:solidFill>
            <a:srgbClr val="FFFFD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Sample B</a:t>
            </a:r>
          </a:p>
        </p:txBody>
      </p:sp>
      <p:sp>
        <p:nvSpPr>
          <p:cNvPr id="8" name="TextBox 7">
            <a:extLst>
              <a:ext uri="{FF2B5EF4-FFF2-40B4-BE49-F238E27FC236}">
                <a16:creationId xmlns:a16="http://schemas.microsoft.com/office/drawing/2014/main" id="{24A666DA-C1D3-1A1F-C297-EE7569EF8DCB}"/>
              </a:ext>
            </a:extLst>
          </p:cNvPr>
          <p:cNvSpPr txBox="1"/>
          <p:nvPr/>
        </p:nvSpPr>
        <p:spPr>
          <a:xfrm>
            <a:off x="382663" y="4691752"/>
            <a:ext cx="5040559" cy="1938992"/>
          </a:xfrm>
          <a:prstGeom prst="rect">
            <a:avLst/>
          </a:prstGeom>
          <a:solidFill>
            <a:srgbClr val="002060"/>
          </a:solidFill>
          <a:ln>
            <a:solidFill>
              <a:srgbClr val="002060"/>
            </a:solidFill>
          </a:ln>
        </p:spPr>
        <p:txBody>
          <a:bodyPr wrap="square" rtlCol="0">
            <a:spAutoFit/>
          </a:bodyPr>
          <a:lstStyle/>
          <a:p>
            <a:r>
              <a:rPr lang="en-US" sz="2000" dirty="0">
                <a:solidFill>
                  <a:schemeClr val="bg1"/>
                </a:solidFill>
              </a:rPr>
              <a:t>The </a:t>
            </a:r>
            <a:r>
              <a:rPr lang="en-US" sz="2000" b="1" dirty="0">
                <a:solidFill>
                  <a:schemeClr val="bg1"/>
                </a:solidFill>
              </a:rPr>
              <a:t>examples </a:t>
            </a:r>
            <a:r>
              <a:rPr lang="en-US" sz="2000" dirty="0">
                <a:solidFill>
                  <a:schemeClr val="bg1"/>
                </a:solidFill>
              </a:rPr>
              <a:t>… </a:t>
            </a:r>
          </a:p>
          <a:p>
            <a:pPr marL="285750" indent="-285750">
              <a:buFont typeface="Arial" panose="020B0604020202020204" pitchFamily="34" charset="0"/>
              <a:buChar char="•"/>
            </a:pPr>
            <a:r>
              <a:rPr lang="en-US" sz="2000" dirty="0">
                <a:solidFill>
                  <a:schemeClr val="bg1"/>
                </a:solidFill>
              </a:rPr>
              <a:t>have no context, so they have little meaning.</a:t>
            </a:r>
          </a:p>
          <a:p>
            <a:pPr marL="285750" indent="-285750">
              <a:buFont typeface="Arial" panose="020B0604020202020204" pitchFamily="34" charset="0"/>
              <a:buChar char="•"/>
            </a:pPr>
            <a:r>
              <a:rPr lang="en-US" sz="2000" dirty="0">
                <a:solidFill>
                  <a:schemeClr val="bg1"/>
                </a:solidFill>
              </a:rPr>
              <a:t>are bullet-pointed the same way as other details. This could cause confusion.</a:t>
            </a:r>
          </a:p>
          <a:p>
            <a:pPr marL="285750" indent="-285750">
              <a:buFont typeface="Arial" panose="020B0604020202020204" pitchFamily="34" charset="0"/>
              <a:buChar char="•"/>
            </a:pPr>
            <a:r>
              <a:rPr lang="en-US" sz="2000" dirty="0">
                <a:solidFill>
                  <a:schemeClr val="bg1"/>
                </a:solidFill>
              </a:rPr>
              <a:t>don’t stand out for easy recognition.</a:t>
            </a:r>
          </a:p>
        </p:txBody>
      </p:sp>
      <p:sp>
        <p:nvSpPr>
          <p:cNvPr id="9" name="TextBox 8">
            <a:extLst>
              <a:ext uri="{FF2B5EF4-FFF2-40B4-BE49-F238E27FC236}">
                <a16:creationId xmlns:a16="http://schemas.microsoft.com/office/drawing/2014/main" id="{F17C8D2B-421C-8D93-6100-EF3AFD72C6CE}"/>
              </a:ext>
            </a:extLst>
          </p:cNvPr>
          <p:cNvSpPr txBox="1"/>
          <p:nvPr/>
        </p:nvSpPr>
        <p:spPr>
          <a:xfrm>
            <a:off x="8966929" y="1722376"/>
            <a:ext cx="2842408" cy="1015663"/>
          </a:xfrm>
          <a:prstGeom prst="rect">
            <a:avLst/>
          </a:prstGeom>
          <a:solidFill>
            <a:srgbClr val="002060"/>
          </a:solidFill>
          <a:ln>
            <a:solidFill>
              <a:srgbClr val="002060"/>
            </a:solidFill>
          </a:ln>
        </p:spPr>
        <p:txBody>
          <a:bodyPr wrap="square" rtlCol="0">
            <a:spAutoFit/>
          </a:bodyPr>
          <a:lstStyle/>
          <a:p>
            <a:r>
              <a:rPr lang="en-US" sz="2000" dirty="0">
                <a:solidFill>
                  <a:schemeClr val="bg1"/>
                </a:solidFill>
              </a:rPr>
              <a:t>The </a:t>
            </a:r>
            <a:r>
              <a:rPr lang="en-US" sz="2000" b="1" dirty="0">
                <a:solidFill>
                  <a:schemeClr val="bg1"/>
                </a:solidFill>
              </a:rPr>
              <a:t>examples </a:t>
            </a:r>
            <a:r>
              <a:rPr lang="en-US" sz="2000" dirty="0">
                <a:solidFill>
                  <a:schemeClr val="bg1"/>
                </a:solidFill>
              </a:rPr>
              <a:t>have context, so we can see how they apply.</a:t>
            </a:r>
          </a:p>
        </p:txBody>
      </p:sp>
      <p:sp>
        <p:nvSpPr>
          <p:cNvPr id="14" name="Oval 13">
            <a:extLst>
              <a:ext uri="{FF2B5EF4-FFF2-40B4-BE49-F238E27FC236}">
                <a16:creationId xmlns:a16="http://schemas.microsoft.com/office/drawing/2014/main" id="{728FB5A3-B156-53BD-592C-B0DE59A63A52}"/>
              </a:ext>
            </a:extLst>
          </p:cNvPr>
          <p:cNvSpPr/>
          <p:nvPr/>
        </p:nvSpPr>
        <p:spPr>
          <a:xfrm>
            <a:off x="6153168" y="1948475"/>
            <a:ext cx="1944216" cy="57606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330C8BED-06CE-4AC5-AB24-BBEACBD225E8}"/>
              </a:ext>
            </a:extLst>
          </p:cNvPr>
          <p:cNvCxnSpPr>
            <a:cxnSpLocks/>
            <a:stCxn id="9" idx="2"/>
          </p:cNvCxnSpPr>
          <p:nvPr/>
        </p:nvCxnSpPr>
        <p:spPr>
          <a:xfrm flipH="1">
            <a:off x="9984433" y="2738039"/>
            <a:ext cx="403700" cy="474937"/>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4225C4D-8C6F-496C-9E57-7DEDFAC9FF9D}"/>
              </a:ext>
            </a:extLst>
          </p:cNvPr>
          <p:cNvSpPr txBox="1"/>
          <p:nvPr/>
        </p:nvSpPr>
        <p:spPr>
          <a:xfrm>
            <a:off x="6240016" y="4845640"/>
            <a:ext cx="2726913" cy="1323439"/>
          </a:xfrm>
          <a:prstGeom prst="rect">
            <a:avLst/>
          </a:prstGeom>
          <a:solidFill>
            <a:srgbClr val="002060"/>
          </a:solidFill>
          <a:ln>
            <a:solidFill>
              <a:srgbClr val="002060"/>
            </a:solidFill>
          </a:ln>
        </p:spPr>
        <p:txBody>
          <a:bodyPr wrap="square" rtlCol="0">
            <a:spAutoFit/>
          </a:bodyPr>
          <a:lstStyle/>
          <a:p>
            <a:r>
              <a:rPr lang="en-US" sz="2000" dirty="0">
                <a:solidFill>
                  <a:schemeClr val="bg1"/>
                </a:solidFill>
              </a:rPr>
              <a:t>The </a:t>
            </a:r>
            <a:r>
              <a:rPr lang="en-US" sz="2000" b="1" dirty="0">
                <a:solidFill>
                  <a:schemeClr val="bg1"/>
                </a:solidFill>
              </a:rPr>
              <a:t>examples </a:t>
            </a:r>
            <a:r>
              <a:rPr lang="en-US" sz="2000" dirty="0">
                <a:solidFill>
                  <a:schemeClr val="bg1"/>
                </a:solidFill>
              </a:rPr>
              <a:t>are in indented bullet-points to indicate relationship with the above detail.</a:t>
            </a:r>
          </a:p>
        </p:txBody>
      </p:sp>
      <p:sp>
        <p:nvSpPr>
          <p:cNvPr id="17" name="TextBox 16">
            <a:extLst>
              <a:ext uri="{FF2B5EF4-FFF2-40B4-BE49-F238E27FC236}">
                <a16:creationId xmlns:a16="http://schemas.microsoft.com/office/drawing/2014/main" id="{79EFD655-3732-4D1C-AC0F-ED43D103052B}"/>
              </a:ext>
            </a:extLst>
          </p:cNvPr>
          <p:cNvSpPr txBox="1"/>
          <p:nvPr/>
        </p:nvSpPr>
        <p:spPr>
          <a:xfrm>
            <a:off x="9077104" y="4845640"/>
            <a:ext cx="2732233" cy="1015663"/>
          </a:xfrm>
          <a:prstGeom prst="rect">
            <a:avLst/>
          </a:prstGeom>
          <a:solidFill>
            <a:srgbClr val="002060"/>
          </a:solidFill>
          <a:ln>
            <a:solidFill>
              <a:srgbClr val="002060"/>
            </a:solidFill>
          </a:ln>
        </p:spPr>
        <p:txBody>
          <a:bodyPr wrap="square" rtlCol="0">
            <a:spAutoFit/>
          </a:bodyPr>
          <a:lstStyle/>
          <a:p>
            <a:r>
              <a:rPr lang="en-US" sz="2000" dirty="0">
                <a:solidFill>
                  <a:schemeClr val="bg1"/>
                </a:solidFill>
              </a:rPr>
              <a:t>The </a:t>
            </a:r>
            <a:r>
              <a:rPr lang="en-US" sz="2000" b="1" dirty="0">
                <a:solidFill>
                  <a:schemeClr val="bg1"/>
                </a:solidFill>
              </a:rPr>
              <a:t>examples </a:t>
            </a:r>
            <a:r>
              <a:rPr lang="en-US" sz="2000" dirty="0">
                <a:solidFill>
                  <a:schemeClr val="bg1"/>
                </a:solidFill>
              </a:rPr>
              <a:t>stand out for easy recognition (i.e. in a different </a:t>
            </a:r>
            <a:r>
              <a:rPr lang="en-US" sz="2000" dirty="0" err="1">
                <a:solidFill>
                  <a:schemeClr val="bg1"/>
                </a:solidFill>
              </a:rPr>
              <a:t>colour</a:t>
            </a:r>
            <a:r>
              <a:rPr lang="en-US" sz="2000" dirty="0">
                <a:solidFill>
                  <a:schemeClr val="bg1"/>
                </a:solidFill>
              </a:rPr>
              <a:t>).</a:t>
            </a:r>
          </a:p>
        </p:txBody>
      </p:sp>
      <p:cxnSp>
        <p:nvCxnSpPr>
          <p:cNvPr id="21" name="Straight Connector 20">
            <a:extLst>
              <a:ext uri="{FF2B5EF4-FFF2-40B4-BE49-F238E27FC236}">
                <a16:creationId xmlns:a16="http://schemas.microsoft.com/office/drawing/2014/main" id="{C65B5ECA-1FB3-499A-A82C-ADD0EB2D9CF9}"/>
              </a:ext>
            </a:extLst>
          </p:cNvPr>
          <p:cNvCxnSpPr/>
          <p:nvPr/>
        </p:nvCxnSpPr>
        <p:spPr>
          <a:xfrm>
            <a:off x="9480376" y="3573016"/>
            <a:ext cx="1219154"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4F9F612-3D3D-468E-91E3-34DDE1F9F5A6}"/>
              </a:ext>
            </a:extLst>
          </p:cNvPr>
          <p:cNvCxnSpPr>
            <a:cxnSpLocks/>
          </p:cNvCxnSpPr>
          <p:nvPr/>
        </p:nvCxnSpPr>
        <p:spPr>
          <a:xfrm flipV="1">
            <a:off x="6441200" y="3814928"/>
            <a:ext cx="518896" cy="1030713"/>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D3E9A72-04BB-42E9-8F38-D00EE9BA913B}"/>
              </a:ext>
            </a:extLst>
          </p:cNvPr>
          <p:cNvCxnSpPr/>
          <p:nvPr/>
        </p:nvCxnSpPr>
        <p:spPr>
          <a:xfrm>
            <a:off x="7392144" y="3933056"/>
            <a:ext cx="1622694"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0FF19B1-9BFE-4B9E-BC83-F236EA33B576}"/>
              </a:ext>
            </a:extLst>
          </p:cNvPr>
          <p:cNvCxnSpPr>
            <a:cxnSpLocks/>
            <a:stCxn id="8" idx="0"/>
            <a:endCxn id="3" idx="2"/>
          </p:cNvCxnSpPr>
          <p:nvPr/>
        </p:nvCxnSpPr>
        <p:spPr>
          <a:xfrm flipV="1">
            <a:off x="2902943" y="4159915"/>
            <a:ext cx="0" cy="531837"/>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565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4" grpId="0" animBg="1"/>
      <p:bldP spid="16" grpId="0" animBg="1"/>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3376"/>
            <a:ext cx="12192000" cy="6854624"/>
            <a:chOff x="0" y="3376"/>
            <a:chExt cx="12192000" cy="6854624"/>
          </a:xfrm>
        </p:grpSpPr>
        <p:pic>
          <p:nvPicPr>
            <p:cNvPr id="6" name="Picture 5"/>
            <p:cNvPicPr>
              <a:picLocks noChangeAspect="1"/>
            </p:cNvPicPr>
            <p:nvPr/>
          </p:nvPicPr>
          <p:blipFill>
            <a:blip r:embed="rId2"/>
            <a:stretch>
              <a:fillRect/>
            </a:stretch>
          </p:blipFill>
          <p:spPr>
            <a:xfrm>
              <a:off x="0" y="3376"/>
              <a:ext cx="12192000" cy="6854624"/>
            </a:xfrm>
            <a:prstGeom prst="rect">
              <a:avLst/>
            </a:prstGeom>
          </p:spPr>
        </p:pic>
        <p:sp>
          <p:nvSpPr>
            <p:cNvPr id="4" name="Title 2"/>
            <p:cNvSpPr txBox="1">
              <a:spLocks/>
            </p:cNvSpPr>
            <p:nvPr/>
          </p:nvSpPr>
          <p:spPr>
            <a:xfrm>
              <a:off x="407368" y="548680"/>
              <a:ext cx="11377264" cy="5832648"/>
            </a:xfrm>
            <a:prstGeom prst="rect">
              <a:avLst/>
            </a:prstGeom>
            <a:solidFill>
              <a:srgbClr val="E5FBFF"/>
            </a:solidFill>
            <a:ln>
              <a:solidFill>
                <a:srgbClr val="E5FBFF"/>
              </a:solidFill>
            </a:ln>
          </p:spPr>
          <p:txBody>
            <a:bodyPr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6000" b="1" dirty="0">
                  <a:solidFill>
                    <a:srgbClr val="002060"/>
                  </a:solidFill>
                  <a:latin typeface="Calibri "/>
                </a:rPr>
                <a:t>Developing the topic</a:t>
              </a:r>
            </a:p>
          </p:txBody>
        </p:sp>
      </p:grpSp>
      <p:pic>
        <p:nvPicPr>
          <p:cNvPr id="5"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392" y="764704"/>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0242" name="Picture 2" descr="Listening Skills Icons - Download Free Vector Icons | Noun Projec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04512" y="5466928"/>
            <a:ext cx="91827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Tree>
    <p:extLst>
      <p:ext uri="{BB962C8B-B14F-4D97-AF65-F5344CB8AC3E}">
        <p14:creationId xmlns:p14="http://schemas.microsoft.com/office/powerpoint/2010/main" val="99705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5380" y="1268760"/>
            <a:ext cx="11449272" cy="3380840"/>
          </a:xfrm>
          <a:noFill/>
        </p:spPr>
        <p:txBody>
          <a:bodyPr>
            <a:noAutofit/>
          </a:bodyPr>
          <a:lstStyle/>
          <a:p>
            <a:pPr marL="0" indent="0">
              <a:lnSpc>
                <a:spcPct val="150000"/>
              </a:lnSpc>
              <a:buNone/>
            </a:pPr>
            <a:r>
              <a:rPr lang="en-US" sz="2000" dirty="0"/>
              <a:t>For homework, you should have watched </a:t>
            </a:r>
            <a:r>
              <a:rPr lang="en-US" sz="2000" b="1" u="sng" dirty="0">
                <a:ea typeface="SimSun" panose="02010600030101010101" pitchFamily="2" charset="-122"/>
                <a:cs typeface="Arial" panose="020B0604020202020204" pitchFamily="34" charset="0"/>
              </a:rPr>
              <a:t>Lecture 3B: </a:t>
            </a:r>
            <a:r>
              <a:rPr lang="en-US" sz="2000" b="1" i="1" u="sng" dirty="0">
                <a:ea typeface="SimSun" panose="02010600030101010101" pitchFamily="2" charset="-122"/>
                <a:cs typeface="Arial" panose="020B0604020202020204" pitchFamily="34" charset="0"/>
              </a:rPr>
              <a:t>Learning differences: How they affect language learning</a:t>
            </a:r>
            <a:r>
              <a:rPr lang="en-US" sz="2000" b="1" dirty="0">
                <a:ea typeface="SimSun" panose="02010600030101010101" pitchFamily="2" charset="-122"/>
                <a:cs typeface="Arial" panose="020B0604020202020204" pitchFamily="34" charset="0"/>
              </a:rPr>
              <a:t> </a:t>
            </a:r>
            <a:r>
              <a:rPr lang="en-US" sz="2000" dirty="0">
                <a:ea typeface="SimSun" panose="02010600030101010101" pitchFamily="2" charset="-122"/>
                <a:cs typeface="Arial" panose="020B0604020202020204" pitchFamily="34" charset="0"/>
              </a:rPr>
              <a:t>and taken notes</a:t>
            </a:r>
            <a:r>
              <a:rPr lang="en-US" sz="2000" i="1" dirty="0">
                <a:ea typeface="SimSun" panose="02010600030101010101" pitchFamily="2" charset="-122"/>
                <a:cs typeface="Arial" panose="020B0604020202020204" pitchFamily="34" charset="0"/>
              </a:rPr>
              <a:t>. </a:t>
            </a:r>
          </a:p>
          <a:p>
            <a:pPr marL="0" indent="0">
              <a:lnSpc>
                <a:spcPct val="150000"/>
              </a:lnSpc>
              <a:buNone/>
            </a:pPr>
            <a:endParaRPr lang="en-US" sz="2000" i="1" dirty="0">
              <a:ea typeface="SimSun" panose="02010600030101010101" pitchFamily="2" charset="-122"/>
              <a:cs typeface="Arial" panose="020B0604020202020204" pitchFamily="34" charset="0"/>
            </a:endParaRPr>
          </a:p>
          <a:p>
            <a:pPr marL="0" indent="0">
              <a:lnSpc>
                <a:spcPct val="150000"/>
              </a:lnSpc>
              <a:buNone/>
            </a:pPr>
            <a:r>
              <a:rPr lang="en-US" sz="2000" dirty="0">
                <a:ea typeface="SimSun" panose="02010600030101010101" pitchFamily="2" charset="-122"/>
                <a:cs typeface="Arial" panose="020B0604020202020204" pitchFamily="34" charset="0"/>
              </a:rPr>
              <a:t>Later in the semester, you will use these notes to revise for the Group Discussion Exam. </a:t>
            </a:r>
          </a:p>
          <a:p>
            <a:pPr marL="0" indent="0">
              <a:buNone/>
            </a:pPr>
            <a:endParaRPr lang="en-US" sz="2000" dirty="0"/>
          </a:p>
        </p:txBody>
      </p:sp>
      <p:grpSp>
        <p:nvGrpSpPr>
          <p:cNvPr id="6" name="Group 2"/>
          <p:cNvGrpSpPr>
            <a:grpSpLocks/>
          </p:cNvGrpSpPr>
          <p:nvPr/>
        </p:nvGrpSpPr>
        <p:grpSpPr bwMode="auto">
          <a:xfrm>
            <a:off x="2567608" y="279885"/>
            <a:ext cx="7956376"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Reminder</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Tree>
    <p:extLst>
      <p:ext uri="{BB962C8B-B14F-4D97-AF65-F5344CB8AC3E}">
        <p14:creationId xmlns:p14="http://schemas.microsoft.com/office/powerpoint/2010/main" val="229671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pSp>
        <p:nvGrpSpPr>
          <p:cNvPr id="11" name="Group 2"/>
          <p:cNvGrpSpPr>
            <a:grpSpLocks/>
          </p:cNvGrpSpPr>
          <p:nvPr/>
        </p:nvGrpSpPr>
        <p:grpSpPr bwMode="auto">
          <a:xfrm>
            <a:off x="2567607" y="279885"/>
            <a:ext cx="9115341" cy="556827"/>
            <a:chOff x="103092947" y="106166598"/>
            <a:chExt cx="6633628" cy="556506"/>
          </a:xfrm>
        </p:grpSpPr>
        <p:sp>
          <p:nvSpPr>
            <p:cNvPr id="12"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US" altLang="en-US" sz="2200" b="1" dirty="0">
                  <a:solidFill>
                    <a:srgbClr val="000000"/>
                  </a:solidFill>
                  <a:latin typeface="Verdana" panose="020B0604030504040204" pitchFamily="34" charset="0"/>
                </a:rPr>
                <a:t>Developing the topic</a:t>
              </a:r>
            </a:p>
          </p:txBody>
        </p:sp>
        <p:sp>
          <p:nvSpPr>
            <p:cNvPr id="13"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sp>
        <p:nvSpPr>
          <p:cNvPr id="15" name="Rectangle 14"/>
          <p:cNvSpPr/>
          <p:nvPr/>
        </p:nvSpPr>
        <p:spPr>
          <a:xfrm>
            <a:off x="623392" y="1528217"/>
            <a:ext cx="11059553" cy="3477875"/>
          </a:xfrm>
          <a:prstGeom prst="rect">
            <a:avLst/>
          </a:prstGeom>
        </p:spPr>
        <p:txBody>
          <a:bodyPr wrap="square">
            <a:spAutoFit/>
          </a:bodyPr>
          <a:lstStyle/>
          <a:p>
            <a:r>
              <a:rPr lang="en-US" sz="2000" dirty="0"/>
              <a:t>Using your own ideas and information from the video lecture, the lesson and the </a:t>
            </a:r>
            <a:r>
              <a:rPr lang="en-US" sz="2000" i="1" dirty="0"/>
              <a:t>Language features worksheet</a:t>
            </a:r>
            <a:r>
              <a:rPr lang="en-US" sz="2000" dirty="0"/>
              <a:t>, discuss the question below in your group.</a:t>
            </a:r>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Discuss at least three ways. Provide clear examples to develop your answers.</a:t>
            </a:r>
          </a:p>
          <a:p>
            <a:endParaRPr lang="en-US" sz="2000" dirty="0"/>
          </a:p>
          <a:p>
            <a:endParaRPr lang="en-US" sz="2000" dirty="0"/>
          </a:p>
        </p:txBody>
      </p:sp>
      <p:sp>
        <p:nvSpPr>
          <p:cNvPr id="2" name="Rectangle 1">
            <a:extLst>
              <a:ext uri="{FF2B5EF4-FFF2-40B4-BE49-F238E27FC236}">
                <a16:creationId xmlns:a16="http://schemas.microsoft.com/office/drawing/2014/main" id="{62CEEF1A-B256-3854-335D-29FC160099AE}"/>
              </a:ext>
            </a:extLst>
          </p:cNvPr>
          <p:cNvSpPr>
            <a:spLocks/>
          </p:cNvSpPr>
          <p:nvPr/>
        </p:nvSpPr>
        <p:spPr>
          <a:xfrm>
            <a:off x="2423592" y="2514600"/>
            <a:ext cx="6655007" cy="914400"/>
          </a:xfrm>
          <a:prstGeom prst="rect">
            <a:avLst/>
          </a:prstGeom>
          <a:solidFill>
            <a:srgbClr val="FFFFD1"/>
          </a:solidFill>
          <a:ln>
            <a:solidFill>
              <a:schemeClr val="accent2">
                <a:lumMod val="75000"/>
              </a:schemeClr>
            </a:solidFill>
            <a:prstDash val="dashDot"/>
          </a:ln>
        </p:spPr>
        <p:txBody>
          <a:bodyPr wrap="square" anchor="ctr">
            <a:spAutoFit/>
          </a:bodyPr>
          <a:lstStyle/>
          <a:p>
            <a:pPr algn="ctr"/>
            <a:r>
              <a:rPr lang="en-US" sz="2400" dirty="0"/>
              <a:t>How and why do languages change? </a:t>
            </a:r>
          </a:p>
        </p:txBody>
      </p:sp>
    </p:spTree>
    <p:extLst>
      <p:ext uri="{BB962C8B-B14F-4D97-AF65-F5344CB8AC3E}">
        <p14:creationId xmlns:p14="http://schemas.microsoft.com/office/powerpoint/2010/main" val="14529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2"/>
          <p:cNvGrpSpPr>
            <a:grpSpLocks/>
          </p:cNvGrpSpPr>
          <p:nvPr/>
        </p:nvGrpSpPr>
        <p:grpSpPr bwMode="auto">
          <a:xfrm>
            <a:off x="2567608" y="279885"/>
            <a:ext cx="9429578"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200" b="1" dirty="0">
                  <a:solidFill>
                    <a:srgbClr val="000000"/>
                  </a:solidFill>
                  <a:latin typeface="Verdana" panose="020B0604030504040204" pitchFamily="34" charset="0"/>
                </a:rPr>
                <a:t>Developing the topic: </a:t>
              </a:r>
              <a:r>
                <a:rPr lang="en-GB" altLang="en-US" sz="2200" i="1" dirty="0">
                  <a:solidFill>
                    <a:srgbClr val="000000"/>
                  </a:solidFill>
                  <a:latin typeface="Verdana" panose="020B0604030504040204" pitchFamily="34" charset="0"/>
                </a:rPr>
                <a:t>Language invasion</a:t>
              </a:r>
              <a:endParaRPr lang="en-US" altLang="en-US" sz="2200" i="1"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4" name="Rectangle 3"/>
          <p:cNvSpPr/>
          <p:nvPr/>
        </p:nvSpPr>
        <p:spPr>
          <a:xfrm>
            <a:off x="449793" y="1187985"/>
            <a:ext cx="11547390" cy="369332"/>
          </a:xfrm>
          <a:prstGeom prst="rect">
            <a:avLst/>
          </a:prstGeom>
          <a:ln>
            <a:solidFill>
              <a:srgbClr val="00B050"/>
            </a:solidFill>
          </a:ln>
        </p:spPr>
        <p:txBody>
          <a:bodyPr wrap="square">
            <a:spAutoFit/>
          </a:bodyPr>
          <a:lstStyle/>
          <a:p>
            <a:r>
              <a:rPr lang="en-US" i="1" dirty="0"/>
              <a:t>Game:</a:t>
            </a:r>
            <a:r>
              <a:rPr lang="en-US" b="1" i="1" dirty="0"/>
              <a:t> </a:t>
            </a:r>
            <a:r>
              <a:rPr lang="en-US" b="1" dirty="0"/>
              <a:t>Language invasion</a:t>
            </a:r>
          </a:p>
        </p:txBody>
      </p:sp>
      <p:sp>
        <p:nvSpPr>
          <p:cNvPr id="2" name="Rectangle 1"/>
          <p:cNvSpPr/>
          <p:nvPr/>
        </p:nvSpPr>
        <p:spPr>
          <a:xfrm>
            <a:off x="3359696" y="1772816"/>
            <a:ext cx="3960440" cy="4640373"/>
          </a:xfrm>
          <a:prstGeom prst="rect">
            <a:avLst/>
          </a:prstGeom>
          <a:ln>
            <a:solidFill>
              <a:srgbClr val="00B050"/>
            </a:solidFill>
          </a:ln>
        </p:spPr>
        <p:txBody>
          <a:bodyPr wrap="square">
            <a:spAutoFit/>
          </a:bodyPr>
          <a:lstStyle/>
          <a:p>
            <a:pPr>
              <a:lnSpc>
                <a:spcPct val="107000"/>
              </a:lnSpc>
              <a:spcAft>
                <a:spcPts val="800"/>
              </a:spcAft>
            </a:pPr>
            <a:r>
              <a:rPr lang="en-US" i="1" dirty="0">
                <a:latin typeface="Calibri" panose="020F0502020204030204" pitchFamily="34" charset="0"/>
                <a:ea typeface="DengXian"/>
                <a:cs typeface="Times New Roman" panose="02020603050405020304" pitchFamily="18" charset="0"/>
              </a:rPr>
              <a:t>Preparation</a:t>
            </a:r>
            <a:endParaRPr lang="en-GB" dirty="0">
              <a:latin typeface="Calibri" panose="020F0502020204030204" pitchFamily="34" charset="0"/>
              <a:ea typeface="DengXian"/>
              <a:cs typeface="Times New Roman" panose="02020603050405020304" pitchFamily="18" charset="0"/>
            </a:endParaRPr>
          </a:p>
          <a:p>
            <a:pPr marL="342900" indent="-342900">
              <a:lnSpc>
                <a:spcPct val="107000"/>
              </a:lnSpc>
              <a:buFont typeface="Symbol" panose="05050102010706020507" pitchFamily="18" charset="2"/>
              <a:buChar char=""/>
            </a:pPr>
            <a:r>
              <a:rPr lang="en-US" dirty="0"/>
              <a:t>You and your partner are a </a:t>
            </a:r>
            <a:r>
              <a:rPr lang="en-US" b="1" dirty="0"/>
              <a:t>team</a:t>
            </a:r>
            <a:r>
              <a:rPr lang="en-US" dirty="0"/>
              <a:t> for this game. </a:t>
            </a:r>
            <a:endParaRPr lang="en-US" sz="2000" u="sng" dirty="0"/>
          </a:p>
          <a:p>
            <a:pPr marL="342900" lvl="0" indent="-342900">
              <a:lnSpc>
                <a:spcPct val="107000"/>
              </a:lnSpc>
              <a:spcAft>
                <a:spcPts val="0"/>
              </a:spcAft>
              <a:buFont typeface="Symbol" panose="05050102010706020507" pitchFamily="18" charset="2"/>
              <a:buChar char=""/>
            </a:pPr>
            <a:r>
              <a:rPr lang="en-US" dirty="0">
                <a:latin typeface="Calibri" panose="020F0502020204030204" pitchFamily="34" charset="0"/>
                <a:ea typeface="DengXian"/>
                <a:cs typeface="Times New Roman" panose="02020603050405020304" pitchFamily="18" charset="0"/>
              </a:rPr>
              <a:t>Your team will be given one word from the list, along with some information about how the word entered the English language.</a:t>
            </a:r>
          </a:p>
          <a:p>
            <a:pPr marL="342900" lvl="0" indent="-342900">
              <a:lnSpc>
                <a:spcPct val="107000"/>
              </a:lnSpc>
              <a:spcAft>
                <a:spcPts val="0"/>
              </a:spcAft>
              <a:buFont typeface="Symbol" panose="05050102010706020507" pitchFamily="18" charset="2"/>
              <a:buChar char=""/>
            </a:pPr>
            <a:r>
              <a:rPr lang="en-US" dirty="0"/>
              <a:t>Create some fake information to try to fool other teams about the true facts.</a:t>
            </a:r>
            <a:endParaRPr lang="en-US" sz="2000" dirty="0"/>
          </a:p>
          <a:p>
            <a:pPr marL="342900" lvl="0" indent="-342900">
              <a:lnSpc>
                <a:spcPct val="107000"/>
              </a:lnSpc>
              <a:buFont typeface="Symbol" panose="05050102010706020507" pitchFamily="18" charset="2"/>
              <a:buChar char=""/>
            </a:pPr>
            <a:r>
              <a:rPr lang="en-US" dirty="0">
                <a:latin typeface="Calibri" panose="020F0502020204030204" pitchFamily="34" charset="0"/>
                <a:ea typeface="DengXian"/>
                <a:cs typeface="Times New Roman" panose="02020603050405020304" pitchFamily="18" charset="0"/>
              </a:rPr>
              <a:t>After that, you should have </a:t>
            </a:r>
            <a:r>
              <a:rPr lang="en-US" b="1" u="sng" dirty="0">
                <a:latin typeface="Calibri" panose="020F0502020204030204" pitchFamily="34" charset="0"/>
                <a:ea typeface="DengXian"/>
                <a:cs typeface="Times New Roman" panose="02020603050405020304" pitchFamily="18" charset="0"/>
              </a:rPr>
              <a:t>two</a:t>
            </a:r>
            <a:r>
              <a:rPr lang="en-US" u="sng" dirty="0">
                <a:latin typeface="Calibri" panose="020F0502020204030204" pitchFamily="34" charset="0"/>
                <a:ea typeface="DengXian"/>
                <a:cs typeface="Times New Roman" panose="02020603050405020304" pitchFamily="18" charset="0"/>
              </a:rPr>
              <a:t> pieces</a:t>
            </a:r>
            <a:r>
              <a:rPr lang="en-US" dirty="0">
                <a:latin typeface="Calibri" panose="020F0502020204030204" pitchFamily="34" charset="0"/>
                <a:ea typeface="DengXian"/>
                <a:cs typeface="Times New Roman" panose="02020603050405020304" pitchFamily="18" charset="0"/>
              </a:rPr>
              <a:t> of information: </a:t>
            </a:r>
            <a:r>
              <a:rPr lang="en-US" b="1" dirty="0">
                <a:latin typeface="Calibri" panose="020F0502020204030204" pitchFamily="34" charset="0"/>
                <a:ea typeface="DengXian"/>
                <a:cs typeface="Times New Roman" panose="02020603050405020304" pitchFamily="18" charset="0"/>
              </a:rPr>
              <a:t>one true </a:t>
            </a:r>
            <a:r>
              <a:rPr lang="en-US" dirty="0">
                <a:latin typeface="Calibri" panose="020F0502020204030204" pitchFamily="34" charset="0"/>
                <a:ea typeface="DengXian"/>
                <a:cs typeface="Times New Roman" panose="02020603050405020304" pitchFamily="18" charset="0"/>
              </a:rPr>
              <a:t>and </a:t>
            </a:r>
            <a:r>
              <a:rPr lang="en-US" b="1" dirty="0">
                <a:latin typeface="Calibri" panose="020F0502020204030204" pitchFamily="34" charset="0"/>
                <a:ea typeface="DengXian"/>
                <a:cs typeface="Times New Roman" panose="02020603050405020304" pitchFamily="18" charset="0"/>
              </a:rPr>
              <a:t>one false</a:t>
            </a:r>
            <a:r>
              <a:rPr lang="en-US" dirty="0">
                <a:latin typeface="Calibri" panose="020F0502020204030204" pitchFamily="34" charset="0"/>
                <a:ea typeface="DengXian"/>
                <a:cs typeface="Times New Roman" panose="02020603050405020304" pitchFamily="18" charset="0"/>
              </a:rPr>
              <a:t>.</a:t>
            </a:r>
          </a:p>
          <a:p>
            <a:pPr marL="342900" lvl="0" indent="-342900">
              <a:lnSpc>
                <a:spcPct val="107000"/>
              </a:lnSpc>
              <a:spcAft>
                <a:spcPts val="800"/>
              </a:spcAft>
              <a:buFont typeface="Symbol" panose="05050102010706020507" pitchFamily="18" charset="2"/>
              <a:buChar char=""/>
            </a:pPr>
            <a:r>
              <a:rPr lang="en-US" dirty="0">
                <a:latin typeface="Calibri" panose="020F0502020204030204" pitchFamily="34" charset="0"/>
                <a:ea typeface="DengXian"/>
                <a:cs typeface="Times New Roman" panose="02020603050405020304" pitchFamily="18" charset="0"/>
              </a:rPr>
              <a:t>You and your partner should each memorize one piece of information.</a:t>
            </a:r>
            <a:endParaRPr lang="en-GB" dirty="0">
              <a:latin typeface="Calibri" panose="020F0502020204030204" pitchFamily="34" charset="0"/>
              <a:ea typeface="DengXian"/>
              <a:cs typeface="Times New Roman" panose="02020603050405020304" pitchFamily="18" charset="0"/>
            </a:endParaRPr>
          </a:p>
        </p:txBody>
      </p:sp>
      <p:sp>
        <p:nvSpPr>
          <p:cNvPr id="5" name="Rectangle 4"/>
          <p:cNvSpPr/>
          <p:nvPr/>
        </p:nvSpPr>
        <p:spPr>
          <a:xfrm>
            <a:off x="7588325" y="1772816"/>
            <a:ext cx="4276079" cy="3751283"/>
          </a:xfrm>
          <a:prstGeom prst="rect">
            <a:avLst/>
          </a:prstGeom>
          <a:ln>
            <a:solidFill>
              <a:srgbClr val="00B050"/>
            </a:solidFill>
          </a:ln>
        </p:spPr>
        <p:txBody>
          <a:bodyPr wrap="square">
            <a:spAutoFit/>
          </a:bodyPr>
          <a:lstStyle/>
          <a:p>
            <a:pPr>
              <a:lnSpc>
                <a:spcPct val="107000"/>
              </a:lnSpc>
              <a:spcAft>
                <a:spcPts val="800"/>
              </a:spcAft>
            </a:pPr>
            <a:r>
              <a:rPr lang="en-US" i="1" dirty="0">
                <a:latin typeface="Calibri" panose="020F0502020204030204" pitchFamily="34" charset="0"/>
                <a:ea typeface="DengXian"/>
                <a:cs typeface="Times New Roman" panose="02020603050405020304" pitchFamily="18" charset="0"/>
              </a:rPr>
              <a:t>Game</a:t>
            </a:r>
            <a:endParaRPr lang="en-GB" dirty="0">
              <a:latin typeface="Calibri" panose="020F0502020204030204" pitchFamily="34" charset="0"/>
              <a:ea typeface="DengXian"/>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dirty="0">
                <a:latin typeface="Calibri" panose="020F0502020204030204" pitchFamily="34" charset="0"/>
                <a:ea typeface="DengXian"/>
                <a:cs typeface="Times New Roman" panose="02020603050405020304" pitchFamily="18" charset="0"/>
              </a:rPr>
              <a:t>Stand up and in your team talk to another team. Tell the other team your word and the two pieces of information. </a:t>
            </a:r>
          </a:p>
          <a:p>
            <a:pPr marL="342900" lvl="0" indent="-342900">
              <a:lnSpc>
                <a:spcPct val="107000"/>
              </a:lnSpc>
              <a:spcAft>
                <a:spcPts val="0"/>
              </a:spcAft>
              <a:buFont typeface="Symbol" panose="05050102010706020507" pitchFamily="18" charset="2"/>
              <a:buChar char=""/>
            </a:pPr>
            <a:r>
              <a:rPr lang="en-US" dirty="0">
                <a:latin typeface="Calibri" panose="020F0502020204030204" pitchFamily="34" charset="0"/>
                <a:ea typeface="DengXian"/>
                <a:cs typeface="Times New Roman" panose="02020603050405020304" pitchFamily="18" charset="0"/>
              </a:rPr>
              <a:t>The other team will make a note of which they think is the correct answer (A or B). Don’t tell them the answer. </a:t>
            </a:r>
          </a:p>
          <a:p>
            <a:pPr marL="342900" lvl="0" indent="-342900">
              <a:lnSpc>
                <a:spcPct val="107000"/>
              </a:lnSpc>
              <a:spcAft>
                <a:spcPts val="0"/>
              </a:spcAft>
              <a:buFont typeface="Symbol" panose="05050102010706020507" pitchFamily="18" charset="2"/>
              <a:buChar char=""/>
            </a:pPr>
            <a:r>
              <a:rPr lang="en-US" dirty="0">
                <a:latin typeface="Calibri" panose="020F0502020204030204" pitchFamily="34" charset="0"/>
                <a:ea typeface="DengXian"/>
                <a:cs typeface="Times New Roman" panose="02020603050405020304" pitchFamily="18" charset="0"/>
              </a:rPr>
              <a:t>Swap roles.</a:t>
            </a:r>
            <a:endParaRPr lang="en-GB" dirty="0">
              <a:latin typeface="Calibri" panose="020F0502020204030204" pitchFamily="34" charset="0"/>
              <a:ea typeface="DengXian"/>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US" dirty="0">
                <a:latin typeface="Calibri" panose="020F0502020204030204" pitchFamily="34" charset="0"/>
                <a:ea typeface="DengXian"/>
                <a:cs typeface="Times New Roman" panose="02020603050405020304" pitchFamily="18" charset="0"/>
              </a:rPr>
              <a:t>Talk to another team, until you have talked to all the teams.</a:t>
            </a:r>
            <a:endParaRPr lang="en-GB" dirty="0">
              <a:latin typeface="Calibri" panose="020F0502020204030204" pitchFamily="34" charset="0"/>
              <a:ea typeface="DengXian"/>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dirty="0">
                <a:latin typeface="Calibri" panose="020F0502020204030204" pitchFamily="34" charset="0"/>
                <a:ea typeface="DengXian"/>
                <a:cs typeface="Times New Roman" panose="02020603050405020304" pitchFamily="18" charset="0"/>
              </a:rPr>
              <a:t>At the end of the game, you will check your answers together as a class.</a:t>
            </a:r>
            <a:endParaRPr lang="en-GB" b="1" dirty="0">
              <a:solidFill>
                <a:srgbClr val="C00000"/>
              </a:solidFill>
              <a:latin typeface="Calibri" panose="020F0502020204030204" pitchFamily="34" charset="0"/>
              <a:ea typeface="DengXian"/>
              <a:cs typeface="Times New Roman" panose="02020603050405020304" pitchFamily="18" charset="0"/>
            </a:endParaRPr>
          </a:p>
        </p:txBody>
      </p:sp>
      <p:graphicFrame>
        <p:nvGraphicFramePr>
          <p:cNvPr id="9" name="Table 8"/>
          <p:cNvGraphicFramePr>
            <a:graphicFrameLocks noGrp="1"/>
          </p:cNvGraphicFramePr>
          <p:nvPr>
            <p:extLst>
              <p:ext uri="{D42A27DB-BD31-4B8C-83A1-F6EECF244321}">
                <p14:modId xmlns:p14="http://schemas.microsoft.com/office/powerpoint/2010/main" val="4076731764"/>
              </p:ext>
            </p:extLst>
          </p:nvPr>
        </p:nvGraphicFramePr>
        <p:xfrm>
          <a:off x="451381" y="1887630"/>
          <a:ext cx="2620282" cy="2804800"/>
        </p:xfrm>
        <a:graphic>
          <a:graphicData uri="http://schemas.openxmlformats.org/drawingml/2006/table">
            <a:tbl>
              <a:tblPr firstRow="1" firstCol="1" bandRow="1">
                <a:tableStyleId>{2D5ABB26-0587-4C30-8999-92F81FD0307C}</a:tableStyleId>
              </a:tblPr>
              <a:tblGrid>
                <a:gridCol w="430972">
                  <a:extLst>
                    <a:ext uri="{9D8B030D-6E8A-4147-A177-3AD203B41FA5}">
                      <a16:colId xmlns:a16="http://schemas.microsoft.com/office/drawing/2014/main" val="3248747869"/>
                    </a:ext>
                  </a:extLst>
                </a:gridCol>
                <a:gridCol w="1181199">
                  <a:extLst>
                    <a:ext uri="{9D8B030D-6E8A-4147-A177-3AD203B41FA5}">
                      <a16:colId xmlns:a16="http://schemas.microsoft.com/office/drawing/2014/main" val="98006224"/>
                    </a:ext>
                  </a:extLst>
                </a:gridCol>
                <a:gridCol w="504056">
                  <a:extLst>
                    <a:ext uri="{9D8B030D-6E8A-4147-A177-3AD203B41FA5}">
                      <a16:colId xmlns:a16="http://schemas.microsoft.com/office/drawing/2014/main" val="634998303"/>
                    </a:ext>
                  </a:extLst>
                </a:gridCol>
                <a:gridCol w="504055">
                  <a:extLst>
                    <a:ext uri="{9D8B030D-6E8A-4147-A177-3AD203B41FA5}">
                      <a16:colId xmlns:a16="http://schemas.microsoft.com/office/drawing/2014/main" val="4143652546"/>
                    </a:ext>
                  </a:extLst>
                </a:gridCol>
              </a:tblGrid>
              <a:tr h="0">
                <a:tc gridSpan="2">
                  <a:txBody>
                    <a:bodyPr/>
                    <a:lstStyle/>
                    <a:p>
                      <a:pPr algn="ctr">
                        <a:lnSpc>
                          <a:spcPct val="107000"/>
                        </a:lnSpc>
                        <a:spcAft>
                          <a:spcPts val="0"/>
                        </a:spcAft>
                      </a:pPr>
                      <a:r>
                        <a:rPr lang="en-US" sz="1800" dirty="0">
                          <a:effectLst/>
                        </a:rPr>
                        <a:t> </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nSpc>
                          <a:spcPct val="107000"/>
                        </a:lnSpc>
                        <a:spcAft>
                          <a:spcPts val="0"/>
                        </a:spcAft>
                      </a:pPr>
                      <a:endParaRPr lang="en-GB" sz="1600" dirty="0">
                        <a:effectLst/>
                        <a:latin typeface="Calibri" panose="020F0502020204030204" pitchFamily="34" charset="0"/>
                        <a:ea typeface="DengXian"/>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US" sz="1800" b="1" dirty="0">
                          <a:effectLst/>
                        </a:rPr>
                        <a:t>A</a:t>
                      </a:r>
                      <a:endParaRPr lang="en-GB" sz="1800" b="1" dirty="0">
                        <a:effectLst/>
                        <a:latin typeface="Calibri" panose="020F0502020204030204" pitchFamily="34" charset="0"/>
                        <a:ea typeface="DengXian"/>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BBE4"/>
                    </a:solidFill>
                  </a:tcPr>
                </a:tc>
                <a:tc>
                  <a:txBody>
                    <a:bodyPr/>
                    <a:lstStyle/>
                    <a:p>
                      <a:pPr algn="ctr">
                        <a:lnSpc>
                          <a:spcPct val="107000"/>
                        </a:lnSpc>
                        <a:spcAft>
                          <a:spcPts val="0"/>
                        </a:spcAft>
                      </a:pPr>
                      <a:r>
                        <a:rPr lang="en-US" sz="1800" b="1" dirty="0">
                          <a:effectLst/>
                        </a:rPr>
                        <a:t>B</a:t>
                      </a:r>
                      <a:endParaRPr lang="en-GB" sz="1800" b="1" dirty="0">
                        <a:effectLst/>
                        <a:latin typeface="Calibri" panose="020F0502020204030204" pitchFamily="34" charset="0"/>
                        <a:ea typeface="DengXian"/>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BBE4"/>
                    </a:solidFill>
                  </a:tcPr>
                </a:tc>
                <a:extLst>
                  <a:ext uri="{0D108BD9-81ED-4DB2-BD59-A6C34878D82A}">
                    <a16:rowId xmlns:a16="http://schemas.microsoft.com/office/drawing/2014/main" val="3008964083"/>
                  </a:ext>
                </a:extLst>
              </a:tr>
              <a:tr h="0">
                <a:tc>
                  <a:txBody>
                    <a:bodyPr/>
                    <a:lstStyle/>
                    <a:p>
                      <a:pPr algn="ctr">
                        <a:lnSpc>
                          <a:spcPct val="107000"/>
                        </a:lnSpc>
                        <a:spcAft>
                          <a:spcPts val="0"/>
                        </a:spcAft>
                      </a:pPr>
                      <a:r>
                        <a:rPr lang="en-US" sz="1800" dirty="0">
                          <a:effectLst/>
                        </a:rPr>
                        <a:t>1</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8D8"/>
                    </a:solidFill>
                  </a:tcPr>
                </a:tc>
                <a:tc>
                  <a:txBody>
                    <a:bodyPr/>
                    <a:lstStyle/>
                    <a:p>
                      <a:pPr>
                        <a:lnSpc>
                          <a:spcPct val="107000"/>
                        </a:lnSpc>
                        <a:spcAft>
                          <a:spcPts val="0"/>
                        </a:spcAft>
                      </a:pPr>
                      <a:r>
                        <a:rPr lang="en-US" sz="1800" dirty="0">
                          <a:effectLst/>
                        </a:rPr>
                        <a:t>semester</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8D8"/>
                    </a:solidFill>
                  </a:tcPr>
                </a:tc>
                <a:tc>
                  <a:txBody>
                    <a:bodyPr/>
                    <a:lstStyle/>
                    <a:p>
                      <a:pPr>
                        <a:lnSpc>
                          <a:spcPct val="107000"/>
                        </a:lnSpc>
                        <a:spcAft>
                          <a:spcPts val="0"/>
                        </a:spcAft>
                      </a:pPr>
                      <a:r>
                        <a:rPr lang="en-US" sz="1800" dirty="0">
                          <a:effectLst/>
                        </a:rPr>
                        <a:t> </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8D8"/>
                    </a:solidFill>
                  </a:tcPr>
                </a:tc>
                <a:tc>
                  <a:txBody>
                    <a:bodyPr/>
                    <a:lstStyle/>
                    <a:p>
                      <a:pPr>
                        <a:lnSpc>
                          <a:spcPct val="107000"/>
                        </a:lnSpc>
                        <a:spcAft>
                          <a:spcPts val="0"/>
                        </a:spcAft>
                      </a:pPr>
                      <a:r>
                        <a:rPr lang="en-US" sz="1800">
                          <a:effectLst/>
                        </a:rPr>
                        <a:t> </a:t>
                      </a:r>
                      <a:endParaRPr lang="en-GB" sz="1800">
                        <a:effectLst/>
                        <a:latin typeface="Calibri" panose="020F0502020204030204" pitchFamily="34" charset="0"/>
                        <a:ea typeface="DengXian"/>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8D8"/>
                    </a:solidFill>
                  </a:tcPr>
                </a:tc>
                <a:extLst>
                  <a:ext uri="{0D108BD9-81ED-4DB2-BD59-A6C34878D82A}">
                    <a16:rowId xmlns:a16="http://schemas.microsoft.com/office/drawing/2014/main" val="1888176643"/>
                  </a:ext>
                </a:extLst>
              </a:tr>
              <a:tr h="0">
                <a:tc>
                  <a:txBody>
                    <a:bodyPr/>
                    <a:lstStyle/>
                    <a:p>
                      <a:pPr algn="ctr">
                        <a:lnSpc>
                          <a:spcPct val="107000"/>
                        </a:lnSpc>
                        <a:spcAft>
                          <a:spcPts val="0"/>
                        </a:spcAft>
                      </a:pPr>
                      <a:r>
                        <a:rPr lang="en-US" sz="1800" dirty="0">
                          <a:effectLst/>
                        </a:rPr>
                        <a:t>2</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8D8"/>
                    </a:solidFill>
                  </a:tcPr>
                </a:tc>
                <a:tc>
                  <a:txBody>
                    <a:bodyPr/>
                    <a:lstStyle/>
                    <a:p>
                      <a:pPr>
                        <a:lnSpc>
                          <a:spcPct val="107000"/>
                        </a:lnSpc>
                        <a:spcAft>
                          <a:spcPts val="0"/>
                        </a:spcAft>
                      </a:pPr>
                      <a:r>
                        <a:rPr lang="en-US" sz="1800" dirty="0">
                          <a:effectLst/>
                        </a:rPr>
                        <a:t>online</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8D8"/>
                    </a:solidFill>
                  </a:tcPr>
                </a:tc>
                <a:tc>
                  <a:txBody>
                    <a:bodyPr/>
                    <a:lstStyle/>
                    <a:p>
                      <a:pPr>
                        <a:lnSpc>
                          <a:spcPct val="107000"/>
                        </a:lnSpc>
                        <a:spcAft>
                          <a:spcPts val="0"/>
                        </a:spcAft>
                      </a:pPr>
                      <a:r>
                        <a:rPr lang="en-US" sz="1800" dirty="0">
                          <a:effectLst/>
                        </a:rPr>
                        <a:t> </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8D8"/>
                    </a:solidFill>
                  </a:tcPr>
                </a:tc>
                <a:tc>
                  <a:txBody>
                    <a:bodyPr/>
                    <a:lstStyle/>
                    <a:p>
                      <a:pPr>
                        <a:lnSpc>
                          <a:spcPct val="107000"/>
                        </a:lnSpc>
                        <a:spcAft>
                          <a:spcPts val="0"/>
                        </a:spcAft>
                      </a:pPr>
                      <a:r>
                        <a:rPr lang="en-US" sz="1800">
                          <a:effectLst/>
                        </a:rPr>
                        <a:t> </a:t>
                      </a:r>
                      <a:endParaRPr lang="en-GB" sz="1800">
                        <a:effectLst/>
                        <a:latin typeface="Calibri" panose="020F0502020204030204" pitchFamily="34" charset="0"/>
                        <a:ea typeface="DengXian"/>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8D8"/>
                    </a:solidFill>
                  </a:tcPr>
                </a:tc>
                <a:extLst>
                  <a:ext uri="{0D108BD9-81ED-4DB2-BD59-A6C34878D82A}">
                    <a16:rowId xmlns:a16="http://schemas.microsoft.com/office/drawing/2014/main" val="3143912773"/>
                  </a:ext>
                </a:extLst>
              </a:tr>
              <a:tr h="0">
                <a:tc>
                  <a:txBody>
                    <a:bodyPr/>
                    <a:lstStyle/>
                    <a:p>
                      <a:pPr algn="ctr">
                        <a:lnSpc>
                          <a:spcPct val="107000"/>
                        </a:lnSpc>
                        <a:spcAft>
                          <a:spcPts val="0"/>
                        </a:spcAft>
                      </a:pPr>
                      <a:r>
                        <a:rPr lang="en-US" sz="1800" dirty="0">
                          <a:effectLst/>
                        </a:rPr>
                        <a:t>3</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8D8"/>
                    </a:solidFill>
                  </a:tcPr>
                </a:tc>
                <a:tc>
                  <a:txBody>
                    <a:bodyPr/>
                    <a:lstStyle/>
                    <a:p>
                      <a:pPr>
                        <a:lnSpc>
                          <a:spcPct val="107000"/>
                        </a:lnSpc>
                        <a:spcAft>
                          <a:spcPts val="0"/>
                        </a:spcAft>
                      </a:pPr>
                      <a:r>
                        <a:rPr lang="en-US" sz="1800" dirty="0">
                          <a:effectLst/>
                        </a:rPr>
                        <a:t>zero</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8D8"/>
                    </a:solidFill>
                  </a:tcPr>
                </a:tc>
                <a:tc>
                  <a:txBody>
                    <a:bodyPr/>
                    <a:lstStyle/>
                    <a:p>
                      <a:pPr>
                        <a:lnSpc>
                          <a:spcPct val="107000"/>
                        </a:lnSpc>
                        <a:spcAft>
                          <a:spcPts val="0"/>
                        </a:spcAft>
                      </a:pPr>
                      <a:r>
                        <a:rPr lang="en-US" sz="1800" dirty="0">
                          <a:effectLst/>
                        </a:rPr>
                        <a:t> </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8D8"/>
                    </a:solidFill>
                  </a:tcPr>
                </a:tc>
                <a:tc>
                  <a:txBody>
                    <a:bodyPr/>
                    <a:lstStyle/>
                    <a:p>
                      <a:pPr>
                        <a:lnSpc>
                          <a:spcPct val="107000"/>
                        </a:lnSpc>
                        <a:spcAft>
                          <a:spcPts val="0"/>
                        </a:spcAft>
                      </a:pPr>
                      <a:r>
                        <a:rPr lang="en-US" sz="1800">
                          <a:effectLst/>
                        </a:rPr>
                        <a:t> </a:t>
                      </a:r>
                      <a:endParaRPr lang="en-GB" sz="1800">
                        <a:effectLst/>
                        <a:latin typeface="Calibri" panose="020F0502020204030204" pitchFamily="34" charset="0"/>
                        <a:ea typeface="DengXian"/>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8D8"/>
                    </a:solidFill>
                  </a:tcPr>
                </a:tc>
                <a:extLst>
                  <a:ext uri="{0D108BD9-81ED-4DB2-BD59-A6C34878D82A}">
                    <a16:rowId xmlns:a16="http://schemas.microsoft.com/office/drawing/2014/main" val="238115324"/>
                  </a:ext>
                </a:extLst>
              </a:tr>
              <a:tr h="0">
                <a:tc>
                  <a:txBody>
                    <a:bodyPr/>
                    <a:lstStyle/>
                    <a:p>
                      <a:pPr algn="ctr">
                        <a:lnSpc>
                          <a:spcPct val="107000"/>
                        </a:lnSpc>
                        <a:spcAft>
                          <a:spcPts val="0"/>
                        </a:spcAft>
                      </a:pPr>
                      <a:r>
                        <a:rPr lang="en-US" sz="1800">
                          <a:effectLst/>
                        </a:rPr>
                        <a:t>4</a:t>
                      </a:r>
                      <a:endParaRPr lang="en-GB" sz="1800">
                        <a:effectLst/>
                        <a:latin typeface="Calibri" panose="020F0502020204030204" pitchFamily="34" charset="0"/>
                        <a:ea typeface="DengXian"/>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8D8"/>
                    </a:solidFill>
                  </a:tcPr>
                </a:tc>
                <a:tc>
                  <a:txBody>
                    <a:bodyPr/>
                    <a:lstStyle/>
                    <a:p>
                      <a:pPr>
                        <a:lnSpc>
                          <a:spcPct val="107000"/>
                        </a:lnSpc>
                        <a:spcAft>
                          <a:spcPts val="0"/>
                        </a:spcAft>
                      </a:pPr>
                      <a:r>
                        <a:rPr lang="en-US" sz="1800" dirty="0">
                          <a:effectLst/>
                        </a:rPr>
                        <a:t>ketchup</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8D8"/>
                    </a:solidFill>
                  </a:tcPr>
                </a:tc>
                <a:tc>
                  <a:txBody>
                    <a:bodyPr/>
                    <a:lstStyle/>
                    <a:p>
                      <a:pPr>
                        <a:lnSpc>
                          <a:spcPct val="107000"/>
                        </a:lnSpc>
                        <a:spcAft>
                          <a:spcPts val="0"/>
                        </a:spcAft>
                      </a:pPr>
                      <a:r>
                        <a:rPr lang="en-US" sz="1800" dirty="0">
                          <a:effectLst/>
                        </a:rPr>
                        <a:t> </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8D8"/>
                    </a:solidFill>
                  </a:tcPr>
                </a:tc>
                <a:tc>
                  <a:txBody>
                    <a:bodyPr/>
                    <a:lstStyle/>
                    <a:p>
                      <a:pPr>
                        <a:lnSpc>
                          <a:spcPct val="107000"/>
                        </a:lnSpc>
                        <a:spcAft>
                          <a:spcPts val="0"/>
                        </a:spcAft>
                      </a:pPr>
                      <a:r>
                        <a:rPr lang="en-US" sz="1800">
                          <a:effectLst/>
                        </a:rPr>
                        <a:t> </a:t>
                      </a:r>
                      <a:endParaRPr lang="en-GB" sz="1800">
                        <a:effectLst/>
                        <a:latin typeface="Calibri" panose="020F0502020204030204" pitchFamily="34" charset="0"/>
                        <a:ea typeface="DengXian"/>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8D8"/>
                    </a:solidFill>
                  </a:tcPr>
                </a:tc>
                <a:extLst>
                  <a:ext uri="{0D108BD9-81ED-4DB2-BD59-A6C34878D82A}">
                    <a16:rowId xmlns:a16="http://schemas.microsoft.com/office/drawing/2014/main" val="850933787"/>
                  </a:ext>
                </a:extLst>
              </a:tr>
              <a:tr h="0">
                <a:tc>
                  <a:txBody>
                    <a:bodyPr/>
                    <a:lstStyle/>
                    <a:p>
                      <a:pPr algn="ctr">
                        <a:lnSpc>
                          <a:spcPct val="107000"/>
                        </a:lnSpc>
                        <a:spcAft>
                          <a:spcPts val="0"/>
                        </a:spcAft>
                      </a:pPr>
                      <a:r>
                        <a:rPr lang="en-US" sz="1800">
                          <a:effectLst/>
                        </a:rPr>
                        <a:t>5</a:t>
                      </a:r>
                      <a:endParaRPr lang="en-GB" sz="1800">
                        <a:effectLst/>
                        <a:latin typeface="Calibri" panose="020F0502020204030204" pitchFamily="34" charset="0"/>
                        <a:ea typeface="DengXian"/>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8D8"/>
                    </a:solidFill>
                  </a:tcPr>
                </a:tc>
                <a:tc>
                  <a:txBody>
                    <a:bodyPr/>
                    <a:lstStyle/>
                    <a:p>
                      <a:pPr>
                        <a:lnSpc>
                          <a:spcPct val="107000"/>
                        </a:lnSpc>
                        <a:spcAft>
                          <a:spcPts val="0"/>
                        </a:spcAft>
                      </a:pPr>
                      <a:r>
                        <a:rPr lang="en-US" sz="1800" dirty="0">
                          <a:effectLst/>
                        </a:rPr>
                        <a:t>shampoo</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8D8"/>
                    </a:solidFill>
                  </a:tcPr>
                </a:tc>
                <a:tc>
                  <a:txBody>
                    <a:bodyPr/>
                    <a:lstStyle/>
                    <a:p>
                      <a:pPr>
                        <a:lnSpc>
                          <a:spcPct val="107000"/>
                        </a:lnSpc>
                        <a:spcAft>
                          <a:spcPts val="0"/>
                        </a:spcAft>
                      </a:pPr>
                      <a:r>
                        <a:rPr lang="en-US" sz="1800" dirty="0">
                          <a:effectLst/>
                        </a:rPr>
                        <a:t> </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8D8"/>
                    </a:solidFill>
                  </a:tcPr>
                </a:tc>
                <a:tc>
                  <a:txBody>
                    <a:bodyPr/>
                    <a:lstStyle/>
                    <a:p>
                      <a:pPr>
                        <a:lnSpc>
                          <a:spcPct val="107000"/>
                        </a:lnSpc>
                        <a:spcAft>
                          <a:spcPts val="0"/>
                        </a:spcAft>
                      </a:pPr>
                      <a:r>
                        <a:rPr lang="en-US" sz="1800" dirty="0">
                          <a:effectLst/>
                        </a:rPr>
                        <a:t> </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8D8"/>
                    </a:solidFill>
                  </a:tcPr>
                </a:tc>
                <a:extLst>
                  <a:ext uri="{0D108BD9-81ED-4DB2-BD59-A6C34878D82A}">
                    <a16:rowId xmlns:a16="http://schemas.microsoft.com/office/drawing/2014/main" val="4028709073"/>
                  </a:ext>
                </a:extLst>
              </a:tr>
              <a:tr h="0">
                <a:tc>
                  <a:txBody>
                    <a:bodyPr/>
                    <a:lstStyle/>
                    <a:p>
                      <a:pPr algn="ctr">
                        <a:lnSpc>
                          <a:spcPct val="107000"/>
                        </a:lnSpc>
                        <a:spcAft>
                          <a:spcPts val="0"/>
                        </a:spcAft>
                      </a:pPr>
                      <a:r>
                        <a:rPr lang="en-US" sz="1800">
                          <a:effectLst/>
                        </a:rPr>
                        <a:t>6</a:t>
                      </a:r>
                      <a:endParaRPr lang="en-GB" sz="1800">
                        <a:effectLst/>
                        <a:latin typeface="Calibri" panose="020F0502020204030204" pitchFamily="34" charset="0"/>
                        <a:ea typeface="DengXian"/>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8D8"/>
                    </a:solidFill>
                  </a:tcPr>
                </a:tc>
                <a:tc>
                  <a:txBody>
                    <a:bodyPr/>
                    <a:lstStyle/>
                    <a:p>
                      <a:pPr>
                        <a:lnSpc>
                          <a:spcPct val="107000"/>
                        </a:lnSpc>
                        <a:spcAft>
                          <a:spcPts val="0"/>
                        </a:spcAft>
                      </a:pPr>
                      <a:r>
                        <a:rPr lang="en-US" sz="1800" dirty="0">
                          <a:effectLst/>
                        </a:rPr>
                        <a:t>robot</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8D8"/>
                    </a:solidFill>
                  </a:tcPr>
                </a:tc>
                <a:tc>
                  <a:txBody>
                    <a:bodyPr/>
                    <a:lstStyle/>
                    <a:p>
                      <a:pPr>
                        <a:lnSpc>
                          <a:spcPct val="107000"/>
                        </a:lnSpc>
                        <a:spcAft>
                          <a:spcPts val="0"/>
                        </a:spcAft>
                      </a:pPr>
                      <a:r>
                        <a:rPr lang="en-US" sz="1800" dirty="0">
                          <a:effectLst/>
                        </a:rPr>
                        <a:t> </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8D8"/>
                    </a:solidFill>
                  </a:tcPr>
                </a:tc>
                <a:tc>
                  <a:txBody>
                    <a:bodyPr/>
                    <a:lstStyle/>
                    <a:p>
                      <a:pPr>
                        <a:lnSpc>
                          <a:spcPct val="107000"/>
                        </a:lnSpc>
                        <a:spcAft>
                          <a:spcPts val="0"/>
                        </a:spcAft>
                      </a:pPr>
                      <a:r>
                        <a:rPr lang="en-US" sz="1800" dirty="0">
                          <a:effectLst/>
                        </a:rPr>
                        <a:t> </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8D8"/>
                    </a:solidFill>
                  </a:tcPr>
                </a:tc>
                <a:extLst>
                  <a:ext uri="{0D108BD9-81ED-4DB2-BD59-A6C34878D82A}">
                    <a16:rowId xmlns:a16="http://schemas.microsoft.com/office/drawing/2014/main" val="2558926865"/>
                  </a:ext>
                </a:extLst>
              </a:tr>
              <a:tr h="0">
                <a:tc>
                  <a:txBody>
                    <a:bodyPr/>
                    <a:lstStyle/>
                    <a:p>
                      <a:pPr algn="ctr">
                        <a:lnSpc>
                          <a:spcPct val="107000"/>
                        </a:lnSpc>
                        <a:spcAft>
                          <a:spcPts val="0"/>
                        </a:spcAft>
                      </a:pPr>
                      <a:r>
                        <a:rPr lang="en-US" sz="1800">
                          <a:effectLst/>
                        </a:rPr>
                        <a:t>7</a:t>
                      </a:r>
                      <a:endParaRPr lang="en-GB" sz="1800">
                        <a:effectLst/>
                        <a:latin typeface="Calibri" panose="020F0502020204030204" pitchFamily="34" charset="0"/>
                        <a:ea typeface="DengXian"/>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8D8"/>
                    </a:solidFill>
                  </a:tcPr>
                </a:tc>
                <a:tc>
                  <a:txBody>
                    <a:bodyPr/>
                    <a:lstStyle/>
                    <a:p>
                      <a:pPr>
                        <a:lnSpc>
                          <a:spcPct val="107000"/>
                        </a:lnSpc>
                        <a:spcAft>
                          <a:spcPts val="0"/>
                        </a:spcAft>
                      </a:pPr>
                      <a:r>
                        <a:rPr lang="en-US" sz="1800" dirty="0">
                          <a:effectLst/>
                        </a:rPr>
                        <a:t>nice</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8D8"/>
                    </a:solidFill>
                  </a:tcPr>
                </a:tc>
                <a:tc>
                  <a:txBody>
                    <a:bodyPr/>
                    <a:lstStyle/>
                    <a:p>
                      <a:pPr>
                        <a:lnSpc>
                          <a:spcPct val="107000"/>
                        </a:lnSpc>
                        <a:spcAft>
                          <a:spcPts val="0"/>
                        </a:spcAft>
                      </a:pPr>
                      <a:r>
                        <a:rPr lang="en-US" sz="1800" dirty="0">
                          <a:effectLst/>
                        </a:rPr>
                        <a:t> </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8D8"/>
                    </a:solidFill>
                  </a:tcPr>
                </a:tc>
                <a:tc>
                  <a:txBody>
                    <a:bodyPr/>
                    <a:lstStyle/>
                    <a:p>
                      <a:pPr>
                        <a:lnSpc>
                          <a:spcPct val="107000"/>
                        </a:lnSpc>
                        <a:spcAft>
                          <a:spcPts val="0"/>
                        </a:spcAft>
                      </a:pPr>
                      <a:r>
                        <a:rPr lang="en-US" sz="1800" dirty="0">
                          <a:effectLst/>
                        </a:rPr>
                        <a:t> </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8D8"/>
                    </a:solidFill>
                  </a:tcPr>
                </a:tc>
                <a:extLst>
                  <a:ext uri="{0D108BD9-81ED-4DB2-BD59-A6C34878D82A}">
                    <a16:rowId xmlns:a16="http://schemas.microsoft.com/office/drawing/2014/main" val="760284460"/>
                  </a:ext>
                </a:extLst>
              </a:tr>
              <a:tr h="0">
                <a:tc>
                  <a:txBody>
                    <a:bodyPr/>
                    <a:lstStyle/>
                    <a:p>
                      <a:pPr algn="ctr">
                        <a:lnSpc>
                          <a:spcPct val="107000"/>
                        </a:lnSpc>
                        <a:spcAft>
                          <a:spcPts val="0"/>
                        </a:spcAft>
                      </a:pPr>
                      <a:r>
                        <a:rPr lang="en-US" sz="1800">
                          <a:effectLst/>
                        </a:rPr>
                        <a:t>8</a:t>
                      </a:r>
                      <a:endParaRPr lang="en-GB" sz="1800">
                        <a:effectLst/>
                        <a:latin typeface="Calibri" panose="020F0502020204030204" pitchFamily="34" charset="0"/>
                        <a:ea typeface="DengXian"/>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8D8"/>
                    </a:solidFill>
                  </a:tcPr>
                </a:tc>
                <a:tc>
                  <a:txBody>
                    <a:bodyPr/>
                    <a:lstStyle/>
                    <a:p>
                      <a:pPr>
                        <a:lnSpc>
                          <a:spcPct val="107000"/>
                        </a:lnSpc>
                        <a:spcAft>
                          <a:spcPts val="0"/>
                        </a:spcAft>
                      </a:pPr>
                      <a:r>
                        <a:rPr lang="en-US" sz="1800" dirty="0">
                          <a:effectLst/>
                        </a:rPr>
                        <a:t>tattoo</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8D8"/>
                    </a:solidFill>
                  </a:tcPr>
                </a:tc>
                <a:tc>
                  <a:txBody>
                    <a:bodyPr/>
                    <a:lstStyle/>
                    <a:p>
                      <a:pPr>
                        <a:lnSpc>
                          <a:spcPct val="107000"/>
                        </a:lnSpc>
                        <a:spcAft>
                          <a:spcPts val="0"/>
                        </a:spcAft>
                      </a:pPr>
                      <a:r>
                        <a:rPr lang="en-US" sz="1800" dirty="0">
                          <a:effectLst/>
                        </a:rPr>
                        <a:t> </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8D8"/>
                    </a:solidFill>
                  </a:tcPr>
                </a:tc>
                <a:tc>
                  <a:txBody>
                    <a:bodyPr/>
                    <a:lstStyle/>
                    <a:p>
                      <a:pPr>
                        <a:lnSpc>
                          <a:spcPct val="107000"/>
                        </a:lnSpc>
                        <a:spcAft>
                          <a:spcPts val="0"/>
                        </a:spcAft>
                      </a:pPr>
                      <a:r>
                        <a:rPr lang="en-US" sz="1800" dirty="0">
                          <a:effectLst/>
                        </a:rPr>
                        <a:t> </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8D8"/>
                    </a:solidFill>
                  </a:tcPr>
                </a:tc>
                <a:extLst>
                  <a:ext uri="{0D108BD9-81ED-4DB2-BD59-A6C34878D82A}">
                    <a16:rowId xmlns:a16="http://schemas.microsoft.com/office/drawing/2014/main" val="1898724801"/>
                  </a:ext>
                </a:extLst>
              </a:tr>
              <a:tr h="0">
                <a:tc>
                  <a:txBody>
                    <a:bodyPr/>
                    <a:lstStyle/>
                    <a:p>
                      <a:pPr algn="ctr">
                        <a:lnSpc>
                          <a:spcPct val="107000"/>
                        </a:lnSpc>
                        <a:spcAft>
                          <a:spcPts val="0"/>
                        </a:spcAft>
                      </a:pPr>
                      <a:r>
                        <a:rPr lang="en-US" sz="1800">
                          <a:effectLst/>
                        </a:rPr>
                        <a:t>9</a:t>
                      </a:r>
                      <a:endParaRPr lang="en-GB" sz="1800">
                        <a:effectLst/>
                        <a:latin typeface="Calibri" panose="020F0502020204030204" pitchFamily="34" charset="0"/>
                        <a:ea typeface="DengXian"/>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8D8"/>
                    </a:solidFill>
                  </a:tcPr>
                </a:tc>
                <a:tc>
                  <a:txBody>
                    <a:bodyPr/>
                    <a:lstStyle/>
                    <a:p>
                      <a:pPr>
                        <a:lnSpc>
                          <a:spcPct val="107000"/>
                        </a:lnSpc>
                        <a:spcAft>
                          <a:spcPts val="0"/>
                        </a:spcAft>
                      </a:pPr>
                      <a:r>
                        <a:rPr lang="en-US" sz="1800" dirty="0">
                          <a:effectLst/>
                        </a:rPr>
                        <a:t>alligator</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8D8"/>
                    </a:solidFill>
                  </a:tcPr>
                </a:tc>
                <a:tc>
                  <a:txBody>
                    <a:bodyPr/>
                    <a:lstStyle/>
                    <a:p>
                      <a:pPr>
                        <a:lnSpc>
                          <a:spcPct val="107000"/>
                        </a:lnSpc>
                        <a:spcAft>
                          <a:spcPts val="0"/>
                        </a:spcAft>
                      </a:pPr>
                      <a:r>
                        <a:rPr lang="en-US" sz="1800" dirty="0">
                          <a:effectLst/>
                        </a:rPr>
                        <a:t> </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8D8"/>
                    </a:solidFill>
                  </a:tcPr>
                </a:tc>
                <a:tc>
                  <a:txBody>
                    <a:bodyPr/>
                    <a:lstStyle/>
                    <a:p>
                      <a:pPr>
                        <a:lnSpc>
                          <a:spcPct val="107000"/>
                        </a:lnSpc>
                        <a:spcAft>
                          <a:spcPts val="0"/>
                        </a:spcAft>
                      </a:pPr>
                      <a:r>
                        <a:rPr lang="en-US" sz="1800" dirty="0">
                          <a:effectLst/>
                        </a:rPr>
                        <a:t> </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8D8"/>
                    </a:solidFill>
                  </a:tcPr>
                </a:tc>
                <a:extLst>
                  <a:ext uri="{0D108BD9-81ED-4DB2-BD59-A6C34878D82A}">
                    <a16:rowId xmlns:a16="http://schemas.microsoft.com/office/drawing/2014/main" val="2922922654"/>
                  </a:ext>
                </a:extLst>
              </a:tr>
            </a:tbl>
          </a:graphicData>
        </a:graphic>
      </p:graphicFrame>
      <p:pic>
        <p:nvPicPr>
          <p:cNvPr id="11" name="Picture 6" descr="gung ho' and American admiration for communist China | word histori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7448" y="5013176"/>
            <a:ext cx="1272846" cy="1400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76229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aphicFrame>
        <p:nvGraphicFramePr>
          <p:cNvPr id="9" name="Table 8"/>
          <p:cNvGraphicFramePr>
            <a:graphicFrameLocks noGrp="1"/>
          </p:cNvGraphicFramePr>
          <p:nvPr>
            <p:extLst>
              <p:ext uri="{D42A27DB-BD31-4B8C-83A1-F6EECF244321}">
                <p14:modId xmlns:p14="http://schemas.microsoft.com/office/powerpoint/2010/main" val="3495750011"/>
              </p:ext>
            </p:extLst>
          </p:nvPr>
        </p:nvGraphicFramePr>
        <p:xfrm>
          <a:off x="191343" y="1792006"/>
          <a:ext cx="11805839" cy="4596960"/>
        </p:xfrm>
        <a:graphic>
          <a:graphicData uri="http://schemas.openxmlformats.org/drawingml/2006/table">
            <a:tbl>
              <a:tblPr firstRow="1" firstCol="1" bandRow="1">
                <a:tableStyleId>{2D5ABB26-0587-4C30-8999-92F81FD0307C}</a:tableStyleId>
              </a:tblPr>
              <a:tblGrid>
                <a:gridCol w="471963">
                  <a:extLst>
                    <a:ext uri="{9D8B030D-6E8A-4147-A177-3AD203B41FA5}">
                      <a16:colId xmlns:a16="http://schemas.microsoft.com/office/drawing/2014/main" val="3248747869"/>
                    </a:ext>
                  </a:extLst>
                </a:gridCol>
                <a:gridCol w="1040206">
                  <a:extLst>
                    <a:ext uri="{9D8B030D-6E8A-4147-A177-3AD203B41FA5}">
                      <a16:colId xmlns:a16="http://schemas.microsoft.com/office/drawing/2014/main" val="98006224"/>
                    </a:ext>
                  </a:extLst>
                </a:gridCol>
                <a:gridCol w="10293670">
                  <a:extLst>
                    <a:ext uri="{9D8B030D-6E8A-4147-A177-3AD203B41FA5}">
                      <a16:colId xmlns:a16="http://schemas.microsoft.com/office/drawing/2014/main" val="634998303"/>
                    </a:ext>
                  </a:extLst>
                </a:gridCol>
              </a:tblGrid>
              <a:tr h="0">
                <a:tc gridSpan="2">
                  <a:txBody>
                    <a:bodyPr/>
                    <a:lstStyle/>
                    <a:p>
                      <a:pPr algn="ctr">
                        <a:lnSpc>
                          <a:spcPct val="107000"/>
                        </a:lnSpc>
                        <a:spcAft>
                          <a:spcPts val="0"/>
                        </a:spcAft>
                      </a:pPr>
                      <a:r>
                        <a:rPr lang="en-US" sz="1900" dirty="0">
                          <a:effectLst/>
                        </a:rPr>
                        <a:t> </a:t>
                      </a:r>
                      <a:endParaRPr lang="en-GB" sz="1900" dirty="0">
                        <a:effectLst/>
                        <a:latin typeface="Calibri" panose="020F0502020204030204" pitchFamily="34" charset="0"/>
                        <a:ea typeface="DengXian"/>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nSpc>
                          <a:spcPct val="107000"/>
                        </a:lnSpc>
                        <a:spcAft>
                          <a:spcPts val="0"/>
                        </a:spcAft>
                      </a:pPr>
                      <a:endParaRPr lang="en-GB" sz="1600" dirty="0">
                        <a:effectLst/>
                        <a:latin typeface="Calibri" panose="020F0502020204030204" pitchFamily="34" charset="0"/>
                        <a:ea typeface="DengXian"/>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2000" b="1" dirty="0"/>
                        <a:t>A or B?</a:t>
                      </a:r>
                      <a:endParaRPr lang="en-US" sz="2400" b="1" u="sng" dirty="0"/>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BBE4"/>
                    </a:solidFill>
                  </a:tcPr>
                </a:tc>
                <a:extLst>
                  <a:ext uri="{0D108BD9-81ED-4DB2-BD59-A6C34878D82A}">
                    <a16:rowId xmlns:a16="http://schemas.microsoft.com/office/drawing/2014/main" val="3008964083"/>
                  </a:ext>
                </a:extLst>
              </a:tr>
              <a:tr h="0">
                <a:tc>
                  <a:txBody>
                    <a:bodyPr/>
                    <a:lstStyle/>
                    <a:p>
                      <a:pPr algn="ctr">
                        <a:lnSpc>
                          <a:spcPct val="107000"/>
                        </a:lnSpc>
                        <a:spcAft>
                          <a:spcPts val="0"/>
                        </a:spcAft>
                      </a:pPr>
                      <a:r>
                        <a:rPr lang="en-US" sz="1800" dirty="0">
                          <a:effectLst/>
                        </a:rPr>
                        <a:t>1</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8D8"/>
                    </a:solidFill>
                  </a:tcPr>
                </a:tc>
                <a:tc>
                  <a:txBody>
                    <a:bodyPr/>
                    <a:lstStyle/>
                    <a:p>
                      <a:pPr>
                        <a:lnSpc>
                          <a:spcPct val="107000"/>
                        </a:lnSpc>
                        <a:spcAft>
                          <a:spcPts val="0"/>
                        </a:spcAft>
                      </a:pPr>
                      <a:r>
                        <a:rPr lang="en-US" sz="1800" dirty="0">
                          <a:effectLst/>
                        </a:rPr>
                        <a:t>semester</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8D8"/>
                    </a:solidFill>
                  </a:tcPr>
                </a:tc>
                <a:tc>
                  <a:txBody>
                    <a:bodyPr/>
                    <a:lstStyle/>
                    <a:p>
                      <a:pPr>
                        <a:lnSpc>
                          <a:spcPct val="107000"/>
                        </a:lnSpc>
                        <a:spcAft>
                          <a:spcPts val="0"/>
                        </a:spcAft>
                      </a:pPr>
                      <a:r>
                        <a:rPr lang="en-US" sz="1800" b="1" dirty="0">
                          <a:effectLst/>
                          <a:latin typeface="Calibri" panose="020F0502020204030204" pitchFamily="34" charset="0"/>
                          <a:ea typeface="DengXian"/>
                          <a:cs typeface="Times New Roman" panose="02020603050405020304" pitchFamily="18" charset="0"/>
                        </a:rPr>
                        <a:t>(A)</a:t>
                      </a:r>
                      <a:r>
                        <a:rPr lang="en-US" sz="1800" b="1" baseline="0" dirty="0">
                          <a:effectLst/>
                          <a:latin typeface="Calibri" panose="020F0502020204030204" pitchFamily="34" charset="0"/>
                          <a:ea typeface="DengXian"/>
                          <a:cs typeface="Times New Roman" panose="02020603050405020304" pitchFamily="18" charset="0"/>
                        </a:rPr>
                        <a:t> </a:t>
                      </a:r>
                      <a:r>
                        <a:rPr lang="en-US" sz="1800" dirty="0">
                          <a:effectLst/>
                          <a:latin typeface="Calibri" panose="020F0502020204030204" pitchFamily="34" charset="0"/>
                          <a:ea typeface="DengXian"/>
                          <a:cs typeface="Times New Roman" panose="02020603050405020304" pitchFamily="18" charset="0"/>
                        </a:rPr>
                        <a:t>German, 19</a:t>
                      </a:r>
                      <a:r>
                        <a:rPr lang="en-US" sz="1800" baseline="30000" dirty="0">
                          <a:effectLst/>
                          <a:latin typeface="Calibri" panose="020F0502020204030204" pitchFamily="34" charset="0"/>
                          <a:ea typeface="DengXian"/>
                          <a:cs typeface="Times New Roman" panose="02020603050405020304" pitchFamily="18" charset="0"/>
                        </a:rPr>
                        <a:t>th</a:t>
                      </a:r>
                      <a:r>
                        <a:rPr lang="en-US" sz="1800" dirty="0">
                          <a:effectLst/>
                          <a:latin typeface="Calibri" panose="020F0502020204030204" pitchFamily="34" charset="0"/>
                          <a:ea typeface="DengXian"/>
                          <a:cs typeface="Times New Roman" panose="02020603050405020304" pitchFamily="18" charset="0"/>
                        </a:rPr>
                        <a:t> century. Germany’s education system was very modern, and England used many of its ideas.</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8D8"/>
                    </a:solidFill>
                  </a:tcPr>
                </a:tc>
                <a:extLst>
                  <a:ext uri="{0D108BD9-81ED-4DB2-BD59-A6C34878D82A}">
                    <a16:rowId xmlns:a16="http://schemas.microsoft.com/office/drawing/2014/main" val="1888176643"/>
                  </a:ext>
                </a:extLst>
              </a:tr>
              <a:tr h="0">
                <a:tc>
                  <a:txBody>
                    <a:bodyPr/>
                    <a:lstStyle/>
                    <a:p>
                      <a:pPr algn="ctr">
                        <a:lnSpc>
                          <a:spcPct val="107000"/>
                        </a:lnSpc>
                        <a:spcAft>
                          <a:spcPts val="0"/>
                        </a:spcAft>
                      </a:pPr>
                      <a:r>
                        <a:rPr lang="en-US" sz="1800" dirty="0">
                          <a:effectLst/>
                        </a:rPr>
                        <a:t>2</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8D8"/>
                    </a:solidFill>
                  </a:tcPr>
                </a:tc>
                <a:tc>
                  <a:txBody>
                    <a:bodyPr/>
                    <a:lstStyle/>
                    <a:p>
                      <a:pPr>
                        <a:lnSpc>
                          <a:spcPct val="107000"/>
                        </a:lnSpc>
                        <a:spcAft>
                          <a:spcPts val="0"/>
                        </a:spcAft>
                      </a:pPr>
                      <a:r>
                        <a:rPr lang="en-US" sz="1800" dirty="0">
                          <a:effectLst/>
                        </a:rPr>
                        <a:t>online</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8D8"/>
                    </a:solidFill>
                  </a:tcPr>
                </a:tc>
                <a:tc>
                  <a:txBody>
                    <a:bodyPr/>
                    <a:lstStyle/>
                    <a:p>
                      <a:pPr>
                        <a:lnSpc>
                          <a:spcPct val="107000"/>
                        </a:lnSpc>
                        <a:spcAft>
                          <a:spcPts val="0"/>
                        </a:spcAft>
                      </a:pPr>
                      <a:r>
                        <a:rPr lang="en-US" sz="1800" b="1" dirty="0">
                          <a:effectLst/>
                          <a:latin typeface="Calibri" panose="020F0502020204030204" pitchFamily="34" charset="0"/>
                          <a:ea typeface="DengXian"/>
                          <a:cs typeface="Times New Roman" panose="02020603050405020304" pitchFamily="18" charset="0"/>
                        </a:rPr>
                        <a:t>(B)</a:t>
                      </a:r>
                      <a:r>
                        <a:rPr lang="en-US" sz="1800" b="1" baseline="0" dirty="0">
                          <a:effectLst/>
                          <a:latin typeface="Calibri" panose="020F0502020204030204" pitchFamily="34" charset="0"/>
                          <a:ea typeface="DengXian"/>
                          <a:cs typeface="Times New Roman" panose="02020603050405020304" pitchFamily="18" charset="0"/>
                        </a:rPr>
                        <a:t> </a:t>
                      </a:r>
                      <a:r>
                        <a:rPr lang="en-US" sz="1800" dirty="0">
                          <a:effectLst/>
                          <a:latin typeface="Calibri" panose="020F0502020204030204" pitchFamily="34" charset="0"/>
                          <a:ea typeface="DengXian"/>
                          <a:cs typeface="Times New Roman" panose="02020603050405020304" pitchFamily="18" charset="0"/>
                        </a:rPr>
                        <a:t>American railway system, 19</a:t>
                      </a:r>
                      <a:r>
                        <a:rPr lang="en-US" sz="1800" baseline="30000" dirty="0">
                          <a:effectLst/>
                          <a:latin typeface="Calibri" panose="020F0502020204030204" pitchFamily="34" charset="0"/>
                          <a:ea typeface="DengXian"/>
                          <a:cs typeface="Times New Roman" panose="02020603050405020304" pitchFamily="18" charset="0"/>
                        </a:rPr>
                        <a:t>th</a:t>
                      </a:r>
                      <a:r>
                        <a:rPr lang="en-US" sz="1800" dirty="0">
                          <a:effectLst/>
                          <a:latin typeface="Calibri" panose="020F0502020204030204" pitchFamily="34" charset="0"/>
                          <a:ea typeface="DengXian"/>
                          <a:cs typeface="Times New Roman" panose="02020603050405020304" pitchFamily="18" charset="0"/>
                        </a:rPr>
                        <a:t> century. If a town was online, it had a station. It later became more widely used to mean connected to a network.</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8D8"/>
                    </a:solidFill>
                  </a:tcPr>
                </a:tc>
                <a:extLst>
                  <a:ext uri="{0D108BD9-81ED-4DB2-BD59-A6C34878D82A}">
                    <a16:rowId xmlns:a16="http://schemas.microsoft.com/office/drawing/2014/main" val="3143912773"/>
                  </a:ext>
                </a:extLst>
              </a:tr>
              <a:tr h="0">
                <a:tc>
                  <a:txBody>
                    <a:bodyPr/>
                    <a:lstStyle/>
                    <a:p>
                      <a:pPr algn="ctr">
                        <a:lnSpc>
                          <a:spcPct val="107000"/>
                        </a:lnSpc>
                        <a:spcAft>
                          <a:spcPts val="0"/>
                        </a:spcAft>
                      </a:pPr>
                      <a:r>
                        <a:rPr lang="en-US" sz="1800" dirty="0">
                          <a:effectLst/>
                        </a:rPr>
                        <a:t>3</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8D8"/>
                    </a:solidFill>
                  </a:tcPr>
                </a:tc>
                <a:tc>
                  <a:txBody>
                    <a:bodyPr/>
                    <a:lstStyle/>
                    <a:p>
                      <a:pPr>
                        <a:lnSpc>
                          <a:spcPct val="107000"/>
                        </a:lnSpc>
                        <a:spcAft>
                          <a:spcPts val="0"/>
                        </a:spcAft>
                      </a:pPr>
                      <a:r>
                        <a:rPr lang="en-US" sz="1800" dirty="0">
                          <a:effectLst/>
                        </a:rPr>
                        <a:t>zero</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8D8"/>
                    </a:solidFill>
                  </a:tcPr>
                </a:tc>
                <a:tc>
                  <a:txBody>
                    <a:bodyPr/>
                    <a:lstStyle/>
                    <a:p>
                      <a:pPr>
                        <a:lnSpc>
                          <a:spcPct val="107000"/>
                        </a:lnSpc>
                        <a:spcAft>
                          <a:spcPts val="0"/>
                        </a:spcAft>
                      </a:pPr>
                      <a:r>
                        <a:rPr lang="en-US" sz="1800" b="1" dirty="0">
                          <a:effectLst/>
                          <a:latin typeface="Calibri" panose="020F0502020204030204" pitchFamily="34" charset="0"/>
                          <a:ea typeface="DengXian"/>
                          <a:cs typeface="Times New Roman" panose="02020603050405020304" pitchFamily="18" charset="0"/>
                        </a:rPr>
                        <a:t>(B)</a:t>
                      </a:r>
                      <a:r>
                        <a:rPr lang="en-US" sz="1800" b="1" baseline="0" dirty="0">
                          <a:effectLst/>
                          <a:latin typeface="Calibri" panose="020F0502020204030204" pitchFamily="34" charset="0"/>
                          <a:ea typeface="DengXian"/>
                          <a:cs typeface="Times New Roman" panose="02020603050405020304" pitchFamily="18" charset="0"/>
                        </a:rPr>
                        <a:t> </a:t>
                      </a:r>
                      <a:r>
                        <a:rPr lang="en-US" sz="1800" dirty="0">
                          <a:effectLst/>
                          <a:latin typeface="Calibri" panose="020F0502020204030204" pitchFamily="34" charset="0"/>
                          <a:ea typeface="DengXian"/>
                          <a:cs typeface="Times New Roman" panose="02020603050405020304" pitchFamily="18" charset="0"/>
                        </a:rPr>
                        <a:t>Arabic region, 14th century. Arabs were the most advanced in mathematics, so many mathematics words come from this area.</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8D8"/>
                    </a:solidFill>
                  </a:tcPr>
                </a:tc>
                <a:extLst>
                  <a:ext uri="{0D108BD9-81ED-4DB2-BD59-A6C34878D82A}">
                    <a16:rowId xmlns:a16="http://schemas.microsoft.com/office/drawing/2014/main" val="238115324"/>
                  </a:ext>
                </a:extLst>
              </a:tr>
              <a:tr h="0">
                <a:tc>
                  <a:txBody>
                    <a:bodyPr/>
                    <a:lstStyle/>
                    <a:p>
                      <a:pPr algn="ctr">
                        <a:lnSpc>
                          <a:spcPct val="107000"/>
                        </a:lnSpc>
                        <a:spcAft>
                          <a:spcPts val="0"/>
                        </a:spcAft>
                      </a:pPr>
                      <a:r>
                        <a:rPr lang="en-US" sz="1800">
                          <a:effectLst/>
                        </a:rPr>
                        <a:t>4</a:t>
                      </a:r>
                      <a:endParaRPr lang="en-GB" sz="18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8D8"/>
                    </a:solidFill>
                  </a:tcPr>
                </a:tc>
                <a:tc>
                  <a:txBody>
                    <a:bodyPr/>
                    <a:lstStyle/>
                    <a:p>
                      <a:pPr>
                        <a:lnSpc>
                          <a:spcPct val="107000"/>
                        </a:lnSpc>
                        <a:spcAft>
                          <a:spcPts val="0"/>
                        </a:spcAft>
                      </a:pPr>
                      <a:r>
                        <a:rPr lang="en-US" sz="1800" dirty="0">
                          <a:effectLst/>
                        </a:rPr>
                        <a:t>ketchup</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8D8"/>
                    </a:solidFill>
                  </a:tcPr>
                </a:tc>
                <a:tc>
                  <a:txBody>
                    <a:bodyPr/>
                    <a:lstStyle/>
                    <a:p>
                      <a:pPr>
                        <a:lnSpc>
                          <a:spcPct val="107000"/>
                        </a:lnSpc>
                        <a:spcAft>
                          <a:spcPts val="0"/>
                        </a:spcAft>
                      </a:pPr>
                      <a:r>
                        <a:rPr lang="en-US" sz="1800" b="1" dirty="0">
                          <a:effectLst/>
                          <a:latin typeface="Calibri" panose="020F0502020204030204" pitchFamily="34" charset="0"/>
                          <a:ea typeface="DengXian"/>
                          <a:cs typeface="Times New Roman" panose="02020603050405020304" pitchFamily="18" charset="0"/>
                        </a:rPr>
                        <a:t>(A)</a:t>
                      </a:r>
                      <a:r>
                        <a:rPr lang="en-US" sz="1800" b="1" baseline="0" dirty="0">
                          <a:effectLst/>
                          <a:latin typeface="Calibri" panose="020F0502020204030204" pitchFamily="34" charset="0"/>
                          <a:ea typeface="DengXian"/>
                          <a:cs typeface="Times New Roman" panose="02020603050405020304" pitchFamily="18" charset="0"/>
                        </a:rPr>
                        <a:t> </a:t>
                      </a:r>
                      <a:r>
                        <a:rPr lang="en-US" sz="1800" dirty="0">
                          <a:effectLst/>
                          <a:latin typeface="Calibri" panose="020F0502020204030204" pitchFamily="34" charset="0"/>
                          <a:ea typeface="DengXian"/>
                          <a:cs typeface="Times New Roman" panose="02020603050405020304" pitchFamily="18" charset="0"/>
                        </a:rPr>
                        <a:t>China, 18</a:t>
                      </a:r>
                      <a:r>
                        <a:rPr lang="en-US" sz="1800" baseline="30000" dirty="0">
                          <a:effectLst/>
                          <a:latin typeface="Calibri" panose="020F0502020204030204" pitchFamily="34" charset="0"/>
                          <a:ea typeface="DengXian"/>
                          <a:cs typeface="Times New Roman" panose="02020603050405020304" pitchFamily="18" charset="0"/>
                        </a:rPr>
                        <a:t>th</a:t>
                      </a:r>
                      <a:r>
                        <a:rPr lang="en-US" sz="1800" dirty="0">
                          <a:effectLst/>
                          <a:latin typeface="Calibri" panose="020F0502020204030204" pitchFamily="34" charset="0"/>
                          <a:ea typeface="DengXian"/>
                          <a:cs typeface="Times New Roman" panose="02020603050405020304" pitchFamily="18" charset="0"/>
                        </a:rPr>
                        <a:t> century. Originally it was a Chinese sauce made of pickled fish and spices.</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8D8"/>
                    </a:solidFill>
                  </a:tcPr>
                </a:tc>
                <a:extLst>
                  <a:ext uri="{0D108BD9-81ED-4DB2-BD59-A6C34878D82A}">
                    <a16:rowId xmlns:a16="http://schemas.microsoft.com/office/drawing/2014/main" val="850933787"/>
                  </a:ext>
                </a:extLst>
              </a:tr>
              <a:tr h="0">
                <a:tc>
                  <a:txBody>
                    <a:bodyPr/>
                    <a:lstStyle/>
                    <a:p>
                      <a:pPr algn="ctr">
                        <a:lnSpc>
                          <a:spcPct val="107000"/>
                        </a:lnSpc>
                        <a:spcAft>
                          <a:spcPts val="0"/>
                        </a:spcAft>
                      </a:pPr>
                      <a:r>
                        <a:rPr lang="en-US" sz="1800">
                          <a:effectLst/>
                        </a:rPr>
                        <a:t>5</a:t>
                      </a:r>
                      <a:endParaRPr lang="en-GB" sz="18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8D8"/>
                    </a:solidFill>
                  </a:tcPr>
                </a:tc>
                <a:tc>
                  <a:txBody>
                    <a:bodyPr/>
                    <a:lstStyle/>
                    <a:p>
                      <a:pPr>
                        <a:lnSpc>
                          <a:spcPct val="107000"/>
                        </a:lnSpc>
                        <a:spcAft>
                          <a:spcPts val="0"/>
                        </a:spcAft>
                      </a:pPr>
                      <a:r>
                        <a:rPr lang="en-US" sz="1800" dirty="0">
                          <a:effectLst/>
                        </a:rPr>
                        <a:t>shampoo</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8D8"/>
                    </a:solidFill>
                  </a:tcPr>
                </a:tc>
                <a:tc>
                  <a:txBody>
                    <a:bodyPr/>
                    <a:lstStyle/>
                    <a:p>
                      <a:pPr>
                        <a:lnSpc>
                          <a:spcPct val="107000"/>
                        </a:lnSpc>
                        <a:spcAft>
                          <a:spcPts val="0"/>
                        </a:spcAft>
                      </a:pPr>
                      <a:r>
                        <a:rPr lang="en-US" sz="1800" b="1" dirty="0">
                          <a:effectLst/>
                          <a:latin typeface="Calibri" panose="020F0502020204030204" pitchFamily="34" charset="0"/>
                          <a:ea typeface="DengXian"/>
                          <a:cs typeface="Times New Roman" panose="02020603050405020304" pitchFamily="18" charset="0"/>
                        </a:rPr>
                        <a:t>(A)</a:t>
                      </a:r>
                      <a:r>
                        <a:rPr lang="en-US" sz="1800" b="1" baseline="0" dirty="0">
                          <a:effectLst/>
                          <a:latin typeface="Calibri" panose="020F0502020204030204" pitchFamily="34" charset="0"/>
                          <a:ea typeface="DengXian"/>
                          <a:cs typeface="Times New Roman" panose="02020603050405020304" pitchFamily="18" charset="0"/>
                        </a:rPr>
                        <a:t> </a:t>
                      </a:r>
                      <a:r>
                        <a:rPr lang="en-US" sz="1800" dirty="0">
                          <a:effectLst/>
                          <a:latin typeface="Calibri" panose="020F0502020204030204" pitchFamily="34" charset="0"/>
                          <a:ea typeface="DengXian"/>
                          <a:cs typeface="Times New Roman" panose="02020603050405020304" pitchFamily="18" charset="0"/>
                        </a:rPr>
                        <a:t>India, 19</a:t>
                      </a:r>
                      <a:r>
                        <a:rPr lang="en-US" sz="1800" baseline="30000" dirty="0">
                          <a:effectLst/>
                          <a:latin typeface="Calibri" panose="020F0502020204030204" pitchFamily="34" charset="0"/>
                          <a:ea typeface="DengXian"/>
                          <a:cs typeface="Times New Roman" panose="02020603050405020304" pitchFamily="18" charset="0"/>
                        </a:rPr>
                        <a:t>th</a:t>
                      </a:r>
                      <a:r>
                        <a:rPr lang="en-US" sz="1800" dirty="0">
                          <a:effectLst/>
                          <a:latin typeface="Calibri" panose="020F0502020204030204" pitchFamily="34" charset="0"/>
                          <a:ea typeface="DengXian"/>
                          <a:cs typeface="Times New Roman" panose="02020603050405020304" pitchFamily="18" charset="0"/>
                        </a:rPr>
                        <a:t> century. India was part of the British Empire, and British soldiers had their hair washed by local people.</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8D8"/>
                    </a:solidFill>
                  </a:tcPr>
                </a:tc>
                <a:extLst>
                  <a:ext uri="{0D108BD9-81ED-4DB2-BD59-A6C34878D82A}">
                    <a16:rowId xmlns:a16="http://schemas.microsoft.com/office/drawing/2014/main" val="4028709073"/>
                  </a:ext>
                </a:extLst>
              </a:tr>
              <a:tr h="0">
                <a:tc>
                  <a:txBody>
                    <a:bodyPr/>
                    <a:lstStyle/>
                    <a:p>
                      <a:pPr algn="ctr">
                        <a:lnSpc>
                          <a:spcPct val="107000"/>
                        </a:lnSpc>
                        <a:spcAft>
                          <a:spcPts val="0"/>
                        </a:spcAft>
                      </a:pPr>
                      <a:r>
                        <a:rPr lang="en-US" sz="1800">
                          <a:effectLst/>
                        </a:rPr>
                        <a:t>6</a:t>
                      </a:r>
                      <a:endParaRPr lang="en-GB" sz="18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8D8"/>
                    </a:solidFill>
                  </a:tcPr>
                </a:tc>
                <a:tc>
                  <a:txBody>
                    <a:bodyPr/>
                    <a:lstStyle/>
                    <a:p>
                      <a:pPr>
                        <a:lnSpc>
                          <a:spcPct val="107000"/>
                        </a:lnSpc>
                        <a:spcAft>
                          <a:spcPts val="0"/>
                        </a:spcAft>
                      </a:pPr>
                      <a:r>
                        <a:rPr lang="en-US" sz="1800" dirty="0">
                          <a:effectLst/>
                        </a:rPr>
                        <a:t>robot</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8D8"/>
                    </a:solidFill>
                  </a:tcPr>
                </a:tc>
                <a:tc>
                  <a:txBody>
                    <a:bodyPr/>
                    <a:lstStyle/>
                    <a:p>
                      <a:pPr>
                        <a:lnSpc>
                          <a:spcPct val="107000"/>
                        </a:lnSpc>
                        <a:spcAft>
                          <a:spcPts val="0"/>
                        </a:spcAft>
                      </a:pPr>
                      <a:r>
                        <a:rPr lang="en-US" sz="1800" b="1" dirty="0">
                          <a:effectLst/>
                          <a:latin typeface="Calibri" panose="020F0502020204030204" pitchFamily="34" charset="0"/>
                          <a:ea typeface="DengXian"/>
                          <a:cs typeface="Times New Roman" panose="02020603050405020304" pitchFamily="18" charset="0"/>
                        </a:rPr>
                        <a:t>(B)</a:t>
                      </a:r>
                      <a:r>
                        <a:rPr lang="en-US" sz="1800" b="1" baseline="0" dirty="0">
                          <a:effectLst/>
                          <a:latin typeface="Calibri" panose="020F0502020204030204" pitchFamily="34" charset="0"/>
                          <a:ea typeface="DengXian"/>
                          <a:cs typeface="Times New Roman" panose="02020603050405020304" pitchFamily="18" charset="0"/>
                        </a:rPr>
                        <a:t> </a:t>
                      </a:r>
                      <a:r>
                        <a:rPr lang="en-US" sz="1800" dirty="0">
                          <a:effectLst/>
                          <a:latin typeface="Calibri" panose="020F0502020204030204" pitchFamily="34" charset="0"/>
                          <a:ea typeface="DengXian"/>
                          <a:cs typeface="Times New Roman" panose="02020603050405020304" pitchFamily="18" charset="0"/>
                        </a:rPr>
                        <a:t>Czech Republic, 1920s. Czech science fiction writer Karel Capek invented it.</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8D8"/>
                    </a:solidFill>
                  </a:tcPr>
                </a:tc>
                <a:extLst>
                  <a:ext uri="{0D108BD9-81ED-4DB2-BD59-A6C34878D82A}">
                    <a16:rowId xmlns:a16="http://schemas.microsoft.com/office/drawing/2014/main" val="2558926865"/>
                  </a:ext>
                </a:extLst>
              </a:tr>
              <a:tr h="0">
                <a:tc>
                  <a:txBody>
                    <a:bodyPr/>
                    <a:lstStyle/>
                    <a:p>
                      <a:pPr algn="ctr">
                        <a:lnSpc>
                          <a:spcPct val="107000"/>
                        </a:lnSpc>
                        <a:spcAft>
                          <a:spcPts val="0"/>
                        </a:spcAft>
                      </a:pPr>
                      <a:r>
                        <a:rPr lang="en-US" sz="1800">
                          <a:effectLst/>
                        </a:rPr>
                        <a:t>7</a:t>
                      </a:r>
                      <a:endParaRPr lang="en-GB" sz="18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8D8"/>
                    </a:solidFill>
                  </a:tcPr>
                </a:tc>
                <a:tc>
                  <a:txBody>
                    <a:bodyPr/>
                    <a:lstStyle/>
                    <a:p>
                      <a:pPr>
                        <a:lnSpc>
                          <a:spcPct val="107000"/>
                        </a:lnSpc>
                        <a:spcAft>
                          <a:spcPts val="0"/>
                        </a:spcAft>
                      </a:pPr>
                      <a:r>
                        <a:rPr lang="en-US" sz="1800" dirty="0">
                          <a:effectLst/>
                        </a:rPr>
                        <a:t>nice</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8D8"/>
                    </a:solidFill>
                  </a:tcPr>
                </a:tc>
                <a:tc>
                  <a:txBody>
                    <a:bodyPr/>
                    <a:lstStyle/>
                    <a:p>
                      <a:pPr>
                        <a:lnSpc>
                          <a:spcPct val="107000"/>
                        </a:lnSpc>
                        <a:spcAft>
                          <a:spcPts val="0"/>
                        </a:spcAft>
                      </a:pPr>
                      <a:r>
                        <a:rPr lang="en-US" sz="1800" b="1" dirty="0">
                          <a:effectLst/>
                          <a:latin typeface="Calibri" panose="020F0502020204030204" pitchFamily="34" charset="0"/>
                          <a:ea typeface="DengXian"/>
                          <a:cs typeface="Times New Roman" panose="02020603050405020304" pitchFamily="18" charset="0"/>
                        </a:rPr>
                        <a:t>(A)</a:t>
                      </a:r>
                      <a:r>
                        <a:rPr lang="en-US" sz="1800" b="1" baseline="0" dirty="0">
                          <a:effectLst/>
                          <a:latin typeface="Calibri" panose="020F0502020204030204" pitchFamily="34" charset="0"/>
                          <a:ea typeface="DengXian"/>
                          <a:cs typeface="Times New Roman" panose="02020603050405020304" pitchFamily="18" charset="0"/>
                        </a:rPr>
                        <a:t> </a:t>
                      </a:r>
                      <a:r>
                        <a:rPr lang="en-US" sz="1800" dirty="0">
                          <a:effectLst/>
                          <a:latin typeface="Calibri" panose="020F0502020204030204" pitchFamily="34" charset="0"/>
                          <a:ea typeface="DengXian"/>
                          <a:cs typeface="Times New Roman" panose="02020603050405020304" pitchFamily="18" charset="0"/>
                        </a:rPr>
                        <a:t>France, 13</a:t>
                      </a:r>
                      <a:r>
                        <a:rPr lang="en-US" sz="1800" baseline="30000" dirty="0">
                          <a:effectLst/>
                          <a:latin typeface="Calibri" panose="020F0502020204030204" pitchFamily="34" charset="0"/>
                          <a:ea typeface="DengXian"/>
                          <a:cs typeface="Times New Roman" panose="02020603050405020304" pitchFamily="18" charset="0"/>
                        </a:rPr>
                        <a:t>th</a:t>
                      </a:r>
                      <a:r>
                        <a:rPr lang="en-US" sz="1800" dirty="0">
                          <a:effectLst/>
                          <a:latin typeface="Calibri" panose="020F0502020204030204" pitchFamily="34" charset="0"/>
                          <a:ea typeface="DengXian"/>
                          <a:cs typeface="Times New Roman" panose="02020603050405020304" pitchFamily="18" charset="0"/>
                        </a:rPr>
                        <a:t> century. The original meaning was foolish. ‘Your clothes look nice’ meant your ‘clothes are too much’.</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8D8"/>
                    </a:solidFill>
                  </a:tcPr>
                </a:tc>
                <a:extLst>
                  <a:ext uri="{0D108BD9-81ED-4DB2-BD59-A6C34878D82A}">
                    <a16:rowId xmlns:a16="http://schemas.microsoft.com/office/drawing/2014/main" val="760284460"/>
                  </a:ext>
                </a:extLst>
              </a:tr>
              <a:tr h="0">
                <a:tc>
                  <a:txBody>
                    <a:bodyPr/>
                    <a:lstStyle/>
                    <a:p>
                      <a:pPr algn="ctr">
                        <a:lnSpc>
                          <a:spcPct val="107000"/>
                        </a:lnSpc>
                        <a:spcAft>
                          <a:spcPts val="0"/>
                        </a:spcAft>
                      </a:pPr>
                      <a:r>
                        <a:rPr lang="en-US" sz="1800">
                          <a:effectLst/>
                        </a:rPr>
                        <a:t>8</a:t>
                      </a:r>
                      <a:endParaRPr lang="en-GB" sz="18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8D8"/>
                    </a:solidFill>
                  </a:tcPr>
                </a:tc>
                <a:tc>
                  <a:txBody>
                    <a:bodyPr/>
                    <a:lstStyle/>
                    <a:p>
                      <a:pPr>
                        <a:lnSpc>
                          <a:spcPct val="107000"/>
                        </a:lnSpc>
                        <a:spcAft>
                          <a:spcPts val="0"/>
                        </a:spcAft>
                      </a:pPr>
                      <a:r>
                        <a:rPr lang="en-US" sz="1800" dirty="0">
                          <a:effectLst/>
                        </a:rPr>
                        <a:t>tattoo</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8D8"/>
                    </a:solidFill>
                  </a:tcPr>
                </a:tc>
                <a:tc>
                  <a:txBody>
                    <a:bodyPr/>
                    <a:lstStyle/>
                    <a:p>
                      <a:pPr>
                        <a:lnSpc>
                          <a:spcPct val="107000"/>
                        </a:lnSpc>
                        <a:spcAft>
                          <a:spcPts val="0"/>
                        </a:spcAft>
                      </a:pPr>
                      <a:r>
                        <a:rPr lang="en-US" sz="1800" b="1" dirty="0">
                          <a:effectLst/>
                          <a:latin typeface="Calibri" panose="020F0502020204030204" pitchFamily="34" charset="0"/>
                          <a:ea typeface="DengXian"/>
                          <a:cs typeface="Times New Roman" panose="02020603050405020304" pitchFamily="18" charset="0"/>
                        </a:rPr>
                        <a:t>(B)</a:t>
                      </a:r>
                      <a:r>
                        <a:rPr lang="en-US" sz="1800" b="1" baseline="0" dirty="0">
                          <a:effectLst/>
                          <a:latin typeface="Calibri" panose="020F0502020204030204" pitchFamily="34" charset="0"/>
                          <a:ea typeface="DengXian"/>
                          <a:cs typeface="Times New Roman" panose="02020603050405020304" pitchFamily="18" charset="0"/>
                        </a:rPr>
                        <a:t> </a:t>
                      </a:r>
                      <a:r>
                        <a:rPr lang="en-US" sz="1800" dirty="0">
                          <a:effectLst/>
                          <a:latin typeface="Calibri" panose="020F0502020204030204" pitchFamily="34" charset="0"/>
                          <a:ea typeface="DengXian"/>
                          <a:cs typeface="Times New Roman" panose="02020603050405020304" pitchFamily="18" charset="0"/>
                        </a:rPr>
                        <a:t>South Pacific Islands, 18</a:t>
                      </a:r>
                      <a:r>
                        <a:rPr lang="en-US" sz="1800" baseline="30000" dirty="0">
                          <a:effectLst/>
                          <a:latin typeface="Calibri" panose="020F0502020204030204" pitchFamily="34" charset="0"/>
                          <a:ea typeface="DengXian"/>
                          <a:cs typeface="Times New Roman" panose="02020603050405020304" pitchFamily="18" charset="0"/>
                        </a:rPr>
                        <a:t>th</a:t>
                      </a:r>
                      <a:r>
                        <a:rPr lang="en-US" sz="1800" dirty="0">
                          <a:effectLst/>
                          <a:latin typeface="Calibri" panose="020F0502020204030204" pitchFamily="34" charset="0"/>
                          <a:ea typeface="DengXian"/>
                          <a:cs typeface="Times New Roman" panose="02020603050405020304" pitchFamily="18" charset="0"/>
                        </a:rPr>
                        <a:t> century. British explorers visited the islands, and some got tattoos from the local people.</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8D8"/>
                    </a:solidFill>
                  </a:tcPr>
                </a:tc>
                <a:extLst>
                  <a:ext uri="{0D108BD9-81ED-4DB2-BD59-A6C34878D82A}">
                    <a16:rowId xmlns:a16="http://schemas.microsoft.com/office/drawing/2014/main" val="1898724801"/>
                  </a:ext>
                </a:extLst>
              </a:tr>
              <a:tr h="0">
                <a:tc>
                  <a:txBody>
                    <a:bodyPr/>
                    <a:lstStyle/>
                    <a:p>
                      <a:pPr algn="ctr">
                        <a:lnSpc>
                          <a:spcPct val="107000"/>
                        </a:lnSpc>
                        <a:spcAft>
                          <a:spcPts val="0"/>
                        </a:spcAft>
                      </a:pPr>
                      <a:r>
                        <a:rPr lang="en-US" sz="1800">
                          <a:effectLst/>
                        </a:rPr>
                        <a:t>9</a:t>
                      </a:r>
                      <a:endParaRPr lang="en-GB" sz="18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8D8"/>
                    </a:solidFill>
                  </a:tcPr>
                </a:tc>
                <a:tc>
                  <a:txBody>
                    <a:bodyPr/>
                    <a:lstStyle/>
                    <a:p>
                      <a:pPr>
                        <a:lnSpc>
                          <a:spcPct val="107000"/>
                        </a:lnSpc>
                        <a:spcAft>
                          <a:spcPts val="0"/>
                        </a:spcAft>
                      </a:pPr>
                      <a:r>
                        <a:rPr lang="en-US" sz="1800" dirty="0">
                          <a:effectLst/>
                        </a:rPr>
                        <a:t>alligator</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8D8"/>
                    </a:solidFill>
                  </a:tcPr>
                </a:tc>
                <a:tc>
                  <a:txBody>
                    <a:bodyPr/>
                    <a:lstStyle/>
                    <a:p>
                      <a:pPr>
                        <a:lnSpc>
                          <a:spcPct val="107000"/>
                        </a:lnSpc>
                        <a:spcAft>
                          <a:spcPts val="0"/>
                        </a:spcAft>
                      </a:pPr>
                      <a:r>
                        <a:rPr lang="en-US" sz="1800" b="1" dirty="0">
                          <a:effectLst/>
                          <a:latin typeface="Calibri" panose="020F0502020204030204" pitchFamily="34" charset="0"/>
                          <a:ea typeface="DengXian"/>
                          <a:cs typeface="Times New Roman" panose="02020603050405020304" pitchFamily="18" charset="0"/>
                        </a:rPr>
                        <a:t>(A)</a:t>
                      </a:r>
                      <a:r>
                        <a:rPr lang="en-US" sz="1800" b="1" baseline="0" dirty="0">
                          <a:effectLst/>
                          <a:latin typeface="Calibri" panose="020F0502020204030204" pitchFamily="34" charset="0"/>
                          <a:ea typeface="DengXian"/>
                          <a:cs typeface="Times New Roman" panose="02020603050405020304" pitchFamily="18" charset="0"/>
                        </a:rPr>
                        <a:t> </a:t>
                      </a:r>
                      <a:r>
                        <a:rPr lang="en-US" sz="1800" dirty="0">
                          <a:effectLst/>
                          <a:latin typeface="Calibri" panose="020F0502020204030204" pitchFamily="34" charset="0"/>
                          <a:ea typeface="DengXian"/>
                          <a:cs typeface="Times New Roman" panose="02020603050405020304" pitchFamily="18" charset="0"/>
                        </a:rPr>
                        <a:t>English playwright William Shakespeare, 16</a:t>
                      </a:r>
                      <a:r>
                        <a:rPr lang="en-US" sz="1800" baseline="30000" dirty="0">
                          <a:effectLst/>
                          <a:latin typeface="Calibri" panose="020F0502020204030204" pitchFamily="34" charset="0"/>
                          <a:ea typeface="DengXian"/>
                          <a:cs typeface="Times New Roman" panose="02020603050405020304" pitchFamily="18" charset="0"/>
                        </a:rPr>
                        <a:t>th</a:t>
                      </a:r>
                      <a:r>
                        <a:rPr lang="en-US" sz="1800" dirty="0">
                          <a:effectLst/>
                          <a:latin typeface="Calibri" panose="020F0502020204030204" pitchFamily="34" charset="0"/>
                          <a:ea typeface="DengXian"/>
                          <a:cs typeface="Times New Roman" panose="02020603050405020304" pitchFamily="18" charset="0"/>
                        </a:rPr>
                        <a:t> century. He used it in his most famous play, Romeo &amp; Juliet.</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8D8"/>
                    </a:solidFill>
                  </a:tcPr>
                </a:tc>
                <a:extLst>
                  <a:ext uri="{0D108BD9-81ED-4DB2-BD59-A6C34878D82A}">
                    <a16:rowId xmlns:a16="http://schemas.microsoft.com/office/drawing/2014/main" val="2922922654"/>
                  </a:ext>
                </a:extLst>
              </a:tr>
            </a:tbl>
          </a:graphicData>
        </a:graphic>
      </p:graphicFrame>
      <p:grpSp>
        <p:nvGrpSpPr>
          <p:cNvPr id="11" name="Group 2"/>
          <p:cNvGrpSpPr>
            <a:grpSpLocks/>
          </p:cNvGrpSpPr>
          <p:nvPr/>
        </p:nvGrpSpPr>
        <p:grpSpPr bwMode="auto">
          <a:xfrm>
            <a:off x="2567608" y="279885"/>
            <a:ext cx="9429578" cy="556827"/>
            <a:chOff x="103092947" y="106166598"/>
            <a:chExt cx="6633628" cy="556506"/>
          </a:xfrm>
        </p:grpSpPr>
        <p:sp>
          <p:nvSpPr>
            <p:cNvPr id="12"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200" b="1" dirty="0">
                  <a:solidFill>
                    <a:srgbClr val="000000"/>
                  </a:solidFill>
                  <a:latin typeface="Verdana" panose="020B0604030504040204" pitchFamily="34" charset="0"/>
                </a:rPr>
                <a:t>Developing the topic: </a:t>
              </a:r>
              <a:r>
                <a:rPr lang="en-GB" altLang="en-US" sz="2200" i="1" dirty="0">
                  <a:solidFill>
                    <a:srgbClr val="000000"/>
                  </a:solidFill>
                  <a:latin typeface="Verdana" panose="020B0604030504040204" pitchFamily="34" charset="0"/>
                </a:rPr>
                <a:t>Language invasion</a:t>
              </a:r>
              <a:endParaRPr lang="en-US" altLang="en-US" sz="2200" i="1" dirty="0">
                <a:latin typeface="Arial" panose="020B0604020202020204" pitchFamily="34" charset="0"/>
              </a:endParaRPr>
            </a:p>
          </p:txBody>
        </p:sp>
        <p:sp>
          <p:nvSpPr>
            <p:cNvPr id="13"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sp>
        <p:nvSpPr>
          <p:cNvPr id="14" name="Rectangle 13"/>
          <p:cNvSpPr/>
          <p:nvPr/>
        </p:nvSpPr>
        <p:spPr>
          <a:xfrm>
            <a:off x="320568" y="1083965"/>
            <a:ext cx="11547390" cy="646331"/>
          </a:xfrm>
          <a:prstGeom prst="rect">
            <a:avLst/>
          </a:prstGeom>
          <a:ln>
            <a:solidFill>
              <a:srgbClr val="00B050"/>
            </a:solidFill>
          </a:ln>
        </p:spPr>
        <p:txBody>
          <a:bodyPr wrap="square">
            <a:spAutoFit/>
          </a:bodyPr>
          <a:lstStyle/>
          <a:p>
            <a:r>
              <a:rPr lang="en-US" i="1" dirty="0"/>
              <a:t>Game:</a:t>
            </a:r>
            <a:r>
              <a:rPr lang="en-US" b="1" i="1" dirty="0"/>
              <a:t> </a:t>
            </a:r>
            <a:r>
              <a:rPr lang="en-US" b="1" dirty="0"/>
              <a:t>Language invasion</a:t>
            </a:r>
            <a:endParaRPr lang="en-US" dirty="0"/>
          </a:p>
          <a:p>
            <a:r>
              <a:rPr lang="en-US" dirty="0"/>
              <a:t>You get </a:t>
            </a:r>
            <a:r>
              <a:rPr lang="en-US" u="sng" dirty="0"/>
              <a:t>one point</a:t>
            </a:r>
            <a:r>
              <a:rPr lang="en-US" dirty="0"/>
              <a:t> for each answer that you guessed correctly. The team with the highest number of points wins. </a:t>
            </a:r>
            <a:endParaRPr lang="en-US" u="sng" dirty="0"/>
          </a:p>
        </p:txBody>
      </p:sp>
      <p:sp>
        <p:nvSpPr>
          <p:cNvPr id="3" name="Rectangle 2"/>
          <p:cNvSpPr/>
          <p:nvPr/>
        </p:nvSpPr>
        <p:spPr>
          <a:xfrm>
            <a:off x="1703512" y="2125020"/>
            <a:ext cx="10293670" cy="589389"/>
          </a:xfrm>
          <a:prstGeom prst="rect">
            <a:avLst/>
          </a:prstGeom>
          <a:solidFill>
            <a:srgbClr val="FEC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1703512" y="2714412"/>
            <a:ext cx="10293670" cy="576064"/>
          </a:xfrm>
          <a:prstGeom prst="rect">
            <a:avLst/>
          </a:prstGeom>
          <a:solidFill>
            <a:srgbClr val="FEC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1703512" y="3285018"/>
            <a:ext cx="10293670" cy="539619"/>
          </a:xfrm>
          <a:prstGeom prst="rect">
            <a:avLst/>
          </a:prstGeom>
          <a:solidFill>
            <a:srgbClr val="FEC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1703512" y="3824640"/>
            <a:ext cx="10293670" cy="291342"/>
          </a:xfrm>
          <a:prstGeom prst="rect">
            <a:avLst/>
          </a:prstGeom>
          <a:solidFill>
            <a:srgbClr val="FEC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1703512" y="4120016"/>
            <a:ext cx="10293670" cy="586076"/>
          </a:xfrm>
          <a:prstGeom prst="rect">
            <a:avLst/>
          </a:prstGeom>
          <a:solidFill>
            <a:srgbClr val="FEC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1703512" y="4685752"/>
            <a:ext cx="10293670" cy="291345"/>
          </a:xfrm>
          <a:prstGeom prst="rect">
            <a:avLst/>
          </a:prstGeom>
          <a:solidFill>
            <a:srgbClr val="FEC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p:cNvSpPr/>
          <p:nvPr/>
        </p:nvSpPr>
        <p:spPr>
          <a:xfrm>
            <a:off x="1703512" y="4978286"/>
            <a:ext cx="10293670" cy="587084"/>
          </a:xfrm>
          <a:prstGeom prst="rect">
            <a:avLst/>
          </a:prstGeom>
          <a:solidFill>
            <a:srgbClr val="FEC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1701478" y="5562914"/>
            <a:ext cx="10293670" cy="594579"/>
          </a:xfrm>
          <a:prstGeom prst="rect">
            <a:avLst/>
          </a:prstGeom>
          <a:solidFill>
            <a:srgbClr val="FEC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1701478" y="6100906"/>
            <a:ext cx="10293670" cy="287514"/>
          </a:xfrm>
          <a:prstGeom prst="rect">
            <a:avLst/>
          </a:prstGeom>
          <a:solidFill>
            <a:srgbClr val="FEC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0123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16" grpId="0" animBg="1"/>
      <p:bldP spid="17" grpId="0" animBg="1"/>
      <p:bldP spid="18" grpId="0" animBg="1"/>
      <p:bldP spid="19" grpId="0" animBg="1"/>
      <p:bldP spid="20" grpId="0" animBg="1"/>
      <p:bldP spid="21" grpId="0" animBg="1"/>
      <p:bldP spid="2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4"/>
          <p:cNvGraphicFramePr>
            <a:graphicFrameLocks/>
          </p:cNvGraphicFramePr>
          <p:nvPr>
            <p:extLst>
              <p:ext uri="{D42A27DB-BD31-4B8C-83A1-F6EECF244321}">
                <p14:modId xmlns:p14="http://schemas.microsoft.com/office/powerpoint/2010/main" val="737924127"/>
              </p:ext>
            </p:extLst>
          </p:nvPr>
        </p:nvGraphicFramePr>
        <p:xfrm>
          <a:off x="695400" y="1340768"/>
          <a:ext cx="10729192" cy="2591245"/>
        </p:xfrm>
        <a:graphic>
          <a:graphicData uri="http://schemas.openxmlformats.org/drawingml/2006/table">
            <a:tbl>
              <a:tblPr firstRow="1" bandRow="1">
                <a:tableStyleId>{5940675A-B579-460E-94D1-54222C63F5DA}</a:tableStyleId>
              </a:tblPr>
              <a:tblGrid>
                <a:gridCol w="1800200">
                  <a:extLst>
                    <a:ext uri="{9D8B030D-6E8A-4147-A177-3AD203B41FA5}">
                      <a16:colId xmlns:a16="http://schemas.microsoft.com/office/drawing/2014/main" val="2008940339"/>
                    </a:ext>
                  </a:extLst>
                </a:gridCol>
                <a:gridCol w="8928992">
                  <a:extLst>
                    <a:ext uri="{9D8B030D-6E8A-4147-A177-3AD203B41FA5}">
                      <a16:colId xmlns:a16="http://schemas.microsoft.com/office/drawing/2014/main" val="2859638879"/>
                    </a:ext>
                  </a:extLst>
                </a:gridCol>
              </a:tblGrid>
              <a:tr h="37084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b="1" dirty="0">
                          <a:solidFill>
                            <a:schemeClr val="tx1"/>
                          </a:solidFill>
                        </a:rPr>
                        <a:t>Due</a:t>
                      </a:r>
                    </a:p>
                  </a:txBody>
                  <a:tcPr anchor="ctr">
                    <a:solidFill>
                      <a:schemeClr val="bg1"/>
                    </a:solidFill>
                  </a:tcPr>
                </a:tc>
                <a:tc>
                  <a:txBody>
                    <a:bodyPr/>
                    <a:lstStyle/>
                    <a:p>
                      <a:pPr marL="0" marR="0" lvl="0" indent="0" algn="ctr" defTabSz="685800" rtl="0" eaLnBrk="1" fontAlgn="auto" latinLnBrk="0" hangingPunct="1">
                        <a:lnSpc>
                          <a:spcPct val="115000"/>
                        </a:lnSpc>
                        <a:spcBef>
                          <a:spcPts val="0"/>
                        </a:spcBef>
                        <a:spcAft>
                          <a:spcPts val="0"/>
                        </a:spcAft>
                        <a:buClrTx/>
                        <a:buSzTx/>
                        <a:buFont typeface="Arial" panose="020B0604020202020204" pitchFamily="34" charset="0"/>
                        <a:buNone/>
                        <a:tabLst/>
                        <a:defRPr/>
                      </a:pPr>
                      <a:r>
                        <a:rPr lang="en-US" sz="2400" b="1" dirty="0">
                          <a:solidFill>
                            <a:schemeClr val="tx1"/>
                          </a:solidFill>
                          <a:effectLst/>
                          <a:latin typeface="+mn-lt"/>
                          <a:ea typeface="SimSun" panose="02010600030101010101" pitchFamily="2" charset="-122"/>
                          <a:cs typeface="Arial" panose="020B0604020202020204" pitchFamily="34" charset="0"/>
                        </a:rPr>
                        <a:t>Task</a:t>
                      </a:r>
                    </a:p>
                  </a:txBody>
                  <a:tcPr anchor="ctr">
                    <a:solidFill>
                      <a:schemeClr val="bg1"/>
                    </a:solidFill>
                  </a:tcPr>
                </a:tc>
                <a:extLst>
                  <a:ext uri="{0D108BD9-81ED-4DB2-BD59-A6C34878D82A}">
                    <a16:rowId xmlns:a16="http://schemas.microsoft.com/office/drawing/2014/main" val="2323099356"/>
                  </a:ext>
                </a:extLst>
              </a:tr>
              <a:tr h="968126">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b="1" dirty="0">
                          <a:solidFill>
                            <a:schemeClr val="bg1"/>
                          </a:solidFill>
                        </a:rPr>
                        <a:t>Lesson 6.2</a:t>
                      </a:r>
                    </a:p>
                  </a:txBody>
                  <a:tcPr anchor="ctr">
                    <a:solidFill>
                      <a:srgbClr val="264177"/>
                    </a:solidFill>
                  </a:tcPr>
                </a:tc>
                <a:tc>
                  <a:txBody>
                    <a:bodyPr/>
                    <a:lstStyle/>
                    <a:p>
                      <a:pPr marL="0" marR="0" lvl="0" indent="0" algn="l" defTabSz="685800" rtl="0" eaLnBrk="1" fontAlgn="auto" latinLnBrk="0" hangingPunct="1">
                        <a:lnSpc>
                          <a:spcPct val="115000"/>
                        </a:lnSpc>
                        <a:spcBef>
                          <a:spcPts val="0"/>
                        </a:spcBef>
                        <a:spcAft>
                          <a:spcPts val="0"/>
                        </a:spcAft>
                        <a:buClrTx/>
                        <a:buSzTx/>
                        <a:buFont typeface="Arial" panose="020B0604020202020204" pitchFamily="34" charset="0"/>
                        <a:buNone/>
                        <a:tabLst/>
                        <a:defRPr/>
                      </a:pPr>
                      <a:r>
                        <a:rPr lang="en-US" sz="2400" b="0" dirty="0">
                          <a:solidFill>
                            <a:schemeClr val="tx1"/>
                          </a:solidFill>
                          <a:effectLst/>
                          <a:latin typeface="+mn-lt"/>
                          <a:ea typeface="SimSun" panose="02010600030101010101" pitchFamily="2" charset="-122"/>
                          <a:cs typeface="Arial" panose="020B0604020202020204" pitchFamily="34" charset="0"/>
                        </a:rPr>
                        <a:t>Watch the YouTube video ‘</a:t>
                      </a:r>
                      <a:r>
                        <a:rPr lang="en-US" sz="2400" b="0" i="1" dirty="0">
                          <a:solidFill>
                            <a:schemeClr val="tx1"/>
                          </a:solidFill>
                          <a:effectLst/>
                          <a:latin typeface="+mn-lt"/>
                          <a:ea typeface="SimSun" panose="02010600030101010101" pitchFamily="2" charset="-122"/>
                          <a:cs typeface="Arial" panose="020B0604020202020204" pitchFamily="34" charset="0"/>
                        </a:rPr>
                        <a:t>Saving languages from extinction</a:t>
                      </a:r>
                      <a:r>
                        <a:rPr lang="en-US" sz="2400" b="0" i="0" baseline="0" dirty="0">
                          <a:solidFill>
                            <a:schemeClr val="tx1"/>
                          </a:solidFill>
                          <a:effectLst/>
                          <a:latin typeface="+mn-lt"/>
                          <a:ea typeface="SimSun" panose="02010600030101010101" pitchFamily="2" charset="-122"/>
                          <a:cs typeface="Arial" panose="020B0604020202020204" pitchFamily="34" charset="0"/>
                        </a:rPr>
                        <a:t>’ </a:t>
                      </a:r>
                      <a:r>
                        <a:rPr lang="en-US" sz="2400" b="0" i="0" dirty="0">
                          <a:solidFill>
                            <a:schemeClr val="tx1"/>
                          </a:solidFill>
                          <a:effectLst/>
                          <a:latin typeface="+mn-lt"/>
                          <a:ea typeface="SimSun" panose="02010600030101010101" pitchFamily="2" charset="-122"/>
                          <a:cs typeface="Arial" panose="020B0604020202020204" pitchFamily="34" charset="0"/>
                        </a:rPr>
                        <a:t>and make notes. Bring your notes to class. </a:t>
                      </a:r>
                      <a:r>
                        <a:rPr lang="en-US" sz="2400" b="0" dirty="0">
                          <a:solidFill>
                            <a:schemeClr val="tx1"/>
                          </a:solidFill>
                          <a:effectLst/>
                          <a:latin typeface="+mn-lt"/>
                          <a:ea typeface="SimSun" panose="02010600030101010101" pitchFamily="2" charset="-122"/>
                          <a:cs typeface="Arial" panose="020B0604020202020204" pitchFamily="34" charset="0"/>
                        </a:rPr>
                        <a:t>You can find the link to the video on the </a:t>
                      </a:r>
                      <a:r>
                        <a:rPr lang="en-US" sz="2400" b="0" dirty="0" err="1">
                          <a:solidFill>
                            <a:schemeClr val="tx1"/>
                          </a:solidFill>
                          <a:effectLst/>
                          <a:latin typeface="+mn-lt"/>
                          <a:ea typeface="SimSun" panose="02010600030101010101" pitchFamily="2" charset="-122"/>
                          <a:cs typeface="Arial" panose="020B0604020202020204" pitchFamily="34" charset="0"/>
                        </a:rPr>
                        <a:t>OCSa</a:t>
                      </a:r>
                      <a:r>
                        <a:rPr lang="en-US" sz="2400" b="0" baseline="0" dirty="0">
                          <a:solidFill>
                            <a:schemeClr val="tx1"/>
                          </a:solidFill>
                          <a:effectLst/>
                          <a:latin typeface="+mn-lt"/>
                          <a:ea typeface="SimSun" panose="02010600030101010101" pitchFamily="2" charset="-122"/>
                          <a:cs typeface="Arial" panose="020B0604020202020204" pitchFamily="34" charset="0"/>
                        </a:rPr>
                        <a:t> Moodle page, in the Week 6 section. </a:t>
                      </a:r>
                      <a:endParaRPr lang="en-US" sz="2400" b="0" dirty="0">
                        <a:solidFill>
                          <a:srgbClr val="C00000"/>
                        </a:solidFill>
                        <a:effectLst/>
                        <a:latin typeface="+mn-lt"/>
                        <a:ea typeface="SimSun" panose="02010600030101010101" pitchFamily="2" charset="-122"/>
                        <a:cs typeface="Arial" panose="020B0604020202020204" pitchFamily="34" charset="0"/>
                      </a:endParaRPr>
                    </a:p>
                    <a:p>
                      <a:pPr marL="0" marR="0" lvl="0" indent="0" algn="l" defTabSz="685800" rtl="0" eaLnBrk="1" fontAlgn="auto" latinLnBrk="0" hangingPunct="1">
                        <a:lnSpc>
                          <a:spcPct val="115000"/>
                        </a:lnSpc>
                        <a:spcBef>
                          <a:spcPts val="0"/>
                        </a:spcBef>
                        <a:spcAft>
                          <a:spcPts val="0"/>
                        </a:spcAft>
                        <a:buClrTx/>
                        <a:buSzTx/>
                        <a:buFont typeface="Arial" panose="020B0604020202020204" pitchFamily="34" charset="0"/>
                        <a:buNone/>
                        <a:tabLst/>
                        <a:defRPr/>
                      </a:pPr>
                      <a:endParaRPr lang="en-US" sz="2400" b="1" dirty="0">
                        <a:solidFill>
                          <a:schemeClr val="tx1"/>
                        </a:solidFill>
                        <a:effectLst/>
                        <a:latin typeface="+mn-lt"/>
                        <a:ea typeface="SimSun" panose="02010600030101010101" pitchFamily="2" charset="-122"/>
                        <a:cs typeface="Arial" panose="020B0604020202020204" pitchFamily="34" charset="0"/>
                      </a:endParaRPr>
                    </a:p>
                    <a:p>
                      <a:pPr marL="0" marR="0" lvl="0" indent="0" algn="r" defTabSz="685800" rtl="0" eaLnBrk="1" fontAlgn="auto" latinLnBrk="0" hangingPunct="1">
                        <a:lnSpc>
                          <a:spcPct val="115000"/>
                        </a:lnSpc>
                        <a:spcBef>
                          <a:spcPts val="0"/>
                        </a:spcBef>
                        <a:spcAft>
                          <a:spcPts val="0"/>
                        </a:spcAft>
                        <a:buClrTx/>
                        <a:buSzTx/>
                        <a:buFont typeface="Arial" panose="020B0604020202020204" pitchFamily="34" charset="0"/>
                        <a:buNone/>
                        <a:tabLst/>
                        <a:defRPr/>
                      </a:pPr>
                      <a:r>
                        <a:rPr lang="en-US" sz="2000" b="1" dirty="0">
                          <a:solidFill>
                            <a:schemeClr val="tx1"/>
                          </a:solidFill>
                          <a:effectLst/>
                          <a:latin typeface="+mn-lt"/>
                          <a:ea typeface="SimSun" panose="02010600030101010101" pitchFamily="2" charset="-122"/>
                          <a:cs typeface="Arial" panose="020B0604020202020204" pitchFamily="34" charset="0"/>
                        </a:rPr>
                        <a:t>N.B. </a:t>
                      </a:r>
                      <a:r>
                        <a:rPr lang="en-US" sz="2000" b="0" dirty="0">
                          <a:solidFill>
                            <a:schemeClr val="tx1"/>
                          </a:solidFill>
                          <a:effectLst/>
                          <a:latin typeface="+mn-lt"/>
                          <a:ea typeface="SimSun" panose="02010600030101010101" pitchFamily="2" charset="-122"/>
                          <a:cs typeface="Arial" panose="020B0604020202020204" pitchFamily="34" charset="0"/>
                        </a:rPr>
                        <a:t>You should be connected to </a:t>
                      </a:r>
                      <a:r>
                        <a:rPr lang="en-US" sz="2000" b="0" i="1" dirty="0" err="1">
                          <a:solidFill>
                            <a:schemeClr val="tx1"/>
                          </a:solidFill>
                          <a:effectLst/>
                          <a:latin typeface="+mn-lt"/>
                          <a:ea typeface="SimSun" panose="02010600030101010101" pitchFamily="2" charset="-122"/>
                          <a:cs typeface="Arial" panose="020B0604020202020204" pitchFamily="34" charset="0"/>
                        </a:rPr>
                        <a:t>eduroam</a:t>
                      </a:r>
                      <a:r>
                        <a:rPr lang="en-US" sz="2000" b="0" i="1" dirty="0">
                          <a:solidFill>
                            <a:schemeClr val="tx1"/>
                          </a:solidFill>
                          <a:effectLst/>
                          <a:latin typeface="+mn-lt"/>
                          <a:ea typeface="SimSun" panose="02010600030101010101" pitchFamily="2" charset="-122"/>
                          <a:cs typeface="Arial" panose="020B0604020202020204" pitchFamily="34" charset="0"/>
                        </a:rPr>
                        <a:t> </a:t>
                      </a:r>
                      <a:r>
                        <a:rPr lang="en-US" sz="2000" b="0" i="1" dirty="0" err="1">
                          <a:solidFill>
                            <a:schemeClr val="tx1"/>
                          </a:solidFill>
                          <a:effectLst/>
                          <a:latin typeface="+mn-lt"/>
                          <a:ea typeface="SimSun" panose="02010600030101010101" pitchFamily="2" charset="-122"/>
                          <a:cs typeface="Arial" panose="020B0604020202020204" pitchFamily="34" charset="0"/>
                        </a:rPr>
                        <a:t>wifi</a:t>
                      </a:r>
                      <a:r>
                        <a:rPr lang="en-US" sz="2000" b="0" i="0" dirty="0">
                          <a:solidFill>
                            <a:schemeClr val="tx1"/>
                          </a:solidFill>
                          <a:effectLst/>
                          <a:latin typeface="+mn-lt"/>
                          <a:ea typeface="SimSun" panose="02010600030101010101" pitchFamily="2" charset="-122"/>
                          <a:cs typeface="Arial" panose="020B0604020202020204" pitchFamily="34" charset="0"/>
                        </a:rPr>
                        <a:t> to watch the video. </a:t>
                      </a:r>
                      <a:endParaRPr lang="en-US" sz="2000" b="1" i="1" dirty="0">
                        <a:solidFill>
                          <a:schemeClr val="tx1"/>
                        </a:solidFill>
                        <a:effectLst/>
                        <a:latin typeface="+mn-lt"/>
                        <a:ea typeface="SimSun" panose="02010600030101010101" pitchFamily="2" charset="-122"/>
                        <a:cs typeface="Arial" panose="020B0604020202020204" pitchFamily="34" charset="0"/>
                      </a:endParaRPr>
                    </a:p>
                  </a:txBody>
                  <a:tcPr>
                    <a:solidFill>
                      <a:schemeClr val="bg1"/>
                    </a:solidFill>
                  </a:tcPr>
                </a:tc>
                <a:extLst>
                  <a:ext uri="{0D108BD9-81ED-4DB2-BD59-A6C34878D82A}">
                    <a16:rowId xmlns:a16="http://schemas.microsoft.com/office/drawing/2014/main" val="927558485"/>
                  </a:ext>
                </a:extLst>
              </a:tr>
            </a:tbl>
          </a:graphicData>
        </a:graphic>
      </p:graphicFrame>
      <p:grpSp>
        <p:nvGrpSpPr>
          <p:cNvPr id="5" name="Group 2"/>
          <p:cNvGrpSpPr>
            <a:grpSpLocks/>
          </p:cNvGrpSpPr>
          <p:nvPr/>
        </p:nvGrpSpPr>
        <p:grpSpPr bwMode="auto">
          <a:xfrm>
            <a:off x="2639616" y="279885"/>
            <a:ext cx="7956376" cy="556827"/>
            <a:chOff x="103092947" y="106166598"/>
            <a:chExt cx="6633628" cy="556506"/>
          </a:xfrm>
        </p:grpSpPr>
        <p:sp>
          <p:nvSpPr>
            <p:cNvPr id="6"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Homework</a:t>
              </a:r>
              <a:endParaRPr lang="en-US" altLang="en-US" sz="2800" dirty="0">
                <a:latin typeface="Arial" panose="020B0604020202020204" pitchFamily="34" charset="0"/>
              </a:endParaRPr>
            </a:p>
          </p:txBody>
        </p:sp>
        <p:sp>
          <p:nvSpPr>
            <p:cNvPr id="7"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8"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Tree>
    <p:extLst>
      <p:ext uri="{BB962C8B-B14F-4D97-AF65-F5344CB8AC3E}">
        <p14:creationId xmlns:p14="http://schemas.microsoft.com/office/powerpoint/2010/main" val="4120463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62275" y="96928"/>
            <a:ext cx="2423763" cy="721619"/>
          </a:xfrm>
          <a:solidFill>
            <a:schemeClr val="accent5">
              <a:lumMod val="50000"/>
            </a:schemeClr>
          </a:solidFill>
          <a:ln w="38100">
            <a:solidFill>
              <a:schemeClr val="bg1"/>
            </a:solidFill>
          </a:ln>
        </p:spPr>
        <p:txBody>
          <a:bodyPr/>
          <a:lstStyle/>
          <a:p>
            <a:pPr algn="ctr"/>
            <a:r>
              <a:rPr lang="en-US" b="1" dirty="0">
                <a:solidFill>
                  <a:schemeClr val="bg1"/>
                </a:solidFill>
                <a:latin typeface="Arial" panose="020B0604020202020204" pitchFamily="34" charset="0"/>
                <a:ea typeface="Verdana" panose="020B0604030504040204" pitchFamily="34" charset="0"/>
                <a:cs typeface="Arial" panose="020B0604020202020204" pitchFamily="34" charset="0"/>
              </a:rPr>
              <a:t>Week 6</a:t>
            </a:r>
          </a:p>
        </p:txBody>
      </p:sp>
      <p:sp>
        <p:nvSpPr>
          <p:cNvPr id="7" name="Rectangle 2"/>
          <p:cNvSpPr>
            <a:spLocks noChangeArrowheads="1"/>
          </p:cNvSpPr>
          <p:nvPr/>
        </p:nvSpPr>
        <p:spPr bwMode="auto">
          <a:xfrm>
            <a:off x="-2205458" y="-1489166"/>
            <a:ext cx="19394267" cy="1205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8" name="Content Placeholder 2"/>
          <p:cNvSpPr>
            <a:spLocks noGrp="1"/>
          </p:cNvSpPr>
          <p:nvPr>
            <p:ph idx="1"/>
          </p:nvPr>
        </p:nvSpPr>
        <p:spPr>
          <a:xfrm>
            <a:off x="105962" y="818547"/>
            <a:ext cx="11980076" cy="5670121"/>
          </a:xfrm>
          <a:solidFill>
            <a:schemeClr val="accent1">
              <a:lumMod val="50000"/>
            </a:schemeClr>
          </a:solidFill>
          <a:ln w="12700">
            <a:solidFill>
              <a:schemeClr val="tx1"/>
            </a:solidFill>
          </a:ln>
        </p:spPr>
        <p:txBody>
          <a:bodyPr vert="horz" lIns="91440" tIns="45720" rIns="91440" bIns="45720" rtlCol="0" anchor="t">
            <a:normAutofit/>
          </a:bodyPr>
          <a:lstStyle/>
          <a:p>
            <a:pPr marL="0" indent="0">
              <a:buNone/>
            </a:pPr>
            <a:r>
              <a:rPr lang="en-US" dirty="0">
                <a:solidFill>
                  <a:schemeClr val="bg1"/>
                </a:solidFill>
                <a:latin typeface="Arial" panose="020B0604020202020204" pitchFamily="34" charset="0"/>
                <a:cs typeface="Arial" panose="020B0604020202020204" pitchFamily="34" charset="0"/>
              </a:rPr>
              <a:t>Extra resources for </a:t>
            </a:r>
            <a:r>
              <a:rPr lang="en-US" dirty="0" err="1">
                <a:solidFill>
                  <a:schemeClr val="bg1"/>
                </a:solidFill>
                <a:latin typeface="Arial" panose="020B0604020202020204" pitchFamily="34" charset="0"/>
                <a:cs typeface="Arial" panose="020B0604020202020204" pitchFamily="34" charset="0"/>
              </a:rPr>
              <a:t>OCSa</a:t>
            </a:r>
            <a:r>
              <a:rPr lang="en-US" dirty="0">
                <a:solidFill>
                  <a:schemeClr val="bg1"/>
                </a:solidFill>
                <a:latin typeface="Arial" panose="020B0604020202020204" pitchFamily="34" charset="0"/>
                <a:cs typeface="Arial" panose="020B0604020202020204" pitchFamily="34" charset="0"/>
              </a:rPr>
              <a:t> </a:t>
            </a:r>
            <a:r>
              <a:rPr lang="en-US" b="1" dirty="0">
                <a:solidFill>
                  <a:schemeClr val="accent2"/>
                </a:solidFill>
                <a:latin typeface="Arial" panose="020B0604020202020204" pitchFamily="34" charset="0"/>
                <a:cs typeface="Arial" panose="020B0604020202020204" pitchFamily="34" charset="0"/>
              </a:rPr>
              <a:t>this</a:t>
            </a:r>
            <a:r>
              <a:rPr lang="en-US" dirty="0">
                <a:solidFill>
                  <a:schemeClr val="bg1"/>
                </a:solidFill>
                <a:latin typeface="Arial" panose="020B0604020202020204" pitchFamily="34" charset="0"/>
                <a:cs typeface="Arial" panose="020B0604020202020204" pitchFamily="34" charset="0"/>
              </a:rPr>
              <a:t> </a:t>
            </a:r>
            <a:r>
              <a:rPr lang="en-US" b="1" dirty="0">
                <a:solidFill>
                  <a:schemeClr val="accent2"/>
                </a:solidFill>
                <a:latin typeface="Arial" panose="020B0604020202020204" pitchFamily="34" charset="0"/>
                <a:cs typeface="Arial" panose="020B0604020202020204" pitchFamily="34" charset="0"/>
              </a:rPr>
              <a:t>week</a:t>
            </a:r>
            <a:r>
              <a:rPr lang="en-US" dirty="0">
                <a:solidFill>
                  <a:schemeClr val="bg1"/>
                </a:solidFill>
                <a:latin typeface="Arial" panose="020B0604020202020204" pitchFamily="34" charset="0"/>
                <a:cs typeface="Arial" panose="020B0604020202020204" pitchFamily="34" charset="0"/>
              </a:rPr>
              <a:t> on the </a:t>
            </a:r>
            <a:r>
              <a:rPr lang="en-US" b="1" dirty="0">
                <a:solidFill>
                  <a:schemeClr val="accent2"/>
                </a:solidFill>
                <a:latin typeface="Arial" panose="020B0604020202020204" pitchFamily="34" charset="0"/>
                <a:cs typeface="Arial" panose="020B0604020202020204" pitchFamily="34" charset="0"/>
              </a:rPr>
              <a:t>Writing Lab Moodle </a:t>
            </a:r>
            <a:r>
              <a:rPr lang="en-US" dirty="0">
                <a:solidFill>
                  <a:schemeClr val="bg1"/>
                </a:solidFill>
                <a:latin typeface="Arial" panose="020B0604020202020204" pitchFamily="34" charset="0"/>
                <a:cs typeface="Arial" panose="020B0604020202020204" pitchFamily="34" charset="0"/>
              </a:rPr>
              <a:t>page:</a:t>
            </a:r>
          </a:p>
          <a:p>
            <a:r>
              <a:rPr lang="en-US" dirty="0">
                <a:solidFill>
                  <a:schemeClr val="bg1"/>
                </a:solidFill>
                <a:latin typeface="Arial" panose="020B0604020202020204" pitchFamily="34" charset="0"/>
                <a:cs typeface="Arial" panose="020B0604020202020204" pitchFamily="34" charset="0"/>
              </a:rPr>
              <a:t>Listening </a:t>
            </a:r>
            <a:r>
              <a:rPr lang="en-US" dirty="0">
                <a:solidFill>
                  <a:schemeClr val="bg1"/>
                </a:solidFill>
                <a:latin typeface="Arial" panose="020B0604020202020204" pitchFamily="34" charset="0"/>
                <a:cs typeface="Arial" panose="020B0604020202020204" pitchFamily="34" charset="0"/>
                <a:sym typeface="Wingdings" panose="05000000000000000000" pitchFamily="2" charset="2"/>
              </a:rPr>
              <a:t> Lecture listening</a:t>
            </a:r>
          </a:p>
          <a:p>
            <a:r>
              <a:rPr lang="en-US" dirty="0">
                <a:solidFill>
                  <a:schemeClr val="bg1"/>
                </a:solidFill>
                <a:latin typeface="Arial" panose="020B0604020202020204" pitchFamily="34" charset="0"/>
                <a:cs typeface="Arial" panose="020B0604020202020204" pitchFamily="34" charset="0"/>
                <a:sym typeface="Wingdings" panose="05000000000000000000" pitchFamily="2" charset="2"/>
              </a:rPr>
              <a:t>Speaking  University speaking tasks</a:t>
            </a:r>
            <a:endParaRPr lang="en-US" dirty="0">
              <a:solidFill>
                <a:schemeClr val="bg1"/>
              </a:solidFill>
              <a:latin typeface="Arial" panose="020B0604020202020204" pitchFamily="34" charset="0"/>
              <a:cs typeface="Arial" panose="020B0604020202020204" pitchFamily="34" charset="0"/>
            </a:endParaRPr>
          </a:p>
          <a:p>
            <a:pPr>
              <a:buFont typeface="Wingdings" panose="05000000000000000000" pitchFamily="2" charset="2"/>
              <a:buChar char="§"/>
            </a:pPr>
            <a:endParaRPr lang="en-US" dirty="0">
              <a:solidFill>
                <a:schemeClr val="bg1"/>
              </a:solidFill>
              <a:latin typeface="Arial" panose="020B0604020202020204" pitchFamily="34" charset="0"/>
              <a:cs typeface="Arial" panose="020B0604020202020204" pitchFamily="34" charset="0"/>
            </a:endParaRPr>
          </a:p>
          <a:p>
            <a:pPr marL="0" indent="0">
              <a:buNone/>
            </a:pPr>
            <a:r>
              <a:rPr lang="en-US" b="1" dirty="0">
                <a:solidFill>
                  <a:schemeClr val="accent2"/>
                </a:solidFill>
                <a:latin typeface="Arial"/>
                <a:cs typeface="Arial"/>
              </a:rPr>
              <a:t>Next week </a:t>
            </a:r>
            <a:r>
              <a:rPr lang="en-US" dirty="0">
                <a:solidFill>
                  <a:schemeClr val="bg1"/>
                </a:solidFill>
                <a:latin typeface="Arial"/>
                <a:cs typeface="Arial"/>
              </a:rPr>
              <a:t>(Week 7 – beginning the 11</a:t>
            </a:r>
            <a:r>
              <a:rPr lang="en-US" baseline="30000" dirty="0">
                <a:solidFill>
                  <a:schemeClr val="bg1"/>
                </a:solidFill>
                <a:latin typeface="Arial"/>
                <a:cs typeface="Arial"/>
              </a:rPr>
              <a:t>th</a:t>
            </a:r>
            <a:r>
              <a:rPr lang="en-US" dirty="0">
                <a:solidFill>
                  <a:schemeClr val="bg1"/>
                </a:solidFill>
                <a:latin typeface="Arial"/>
                <a:cs typeface="Arial"/>
              </a:rPr>
              <a:t> of November):</a:t>
            </a:r>
          </a:p>
          <a:p>
            <a:r>
              <a:rPr lang="en-US" b="1" dirty="0" err="1">
                <a:solidFill>
                  <a:schemeClr val="bg1"/>
                </a:solidFill>
                <a:latin typeface="Arial" panose="020B0604020202020204" pitchFamily="34" charset="0"/>
                <a:cs typeface="Arial" panose="020B0604020202020204" pitchFamily="34" charset="0"/>
              </a:rPr>
              <a:t>Utalk</a:t>
            </a:r>
            <a:r>
              <a:rPr lang="en-US" dirty="0">
                <a:solidFill>
                  <a:schemeClr val="bg1"/>
                </a:solidFill>
                <a:latin typeface="Arial" panose="020B0604020202020204" pitchFamily="34" charset="0"/>
                <a:cs typeface="Arial" panose="020B0604020202020204" pitchFamily="34" charset="0"/>
              </a:rPr>
              <a:t> continues! </a:t>
            </a:r>
          </a:p>
          <a:p>
            <a:r>
              <a:rPr lang="en-US" sz="2400" dirty="0">
                <a:solidFill>
                  <a:schemeClr val="bg1"/>
                </a:solidFill>
                <a:latin typeface="Arial" panose="020B0604020202020204" pitchFamily="34" charset="0"/>
                <a:cs typeface="Arial" panose="020B0604020202020204" pitchFamily="34" charset="0"/>
              </a:rPr>
              <a:t>Lunch time 1:00 – 1:50.</a:t>
            </a:r>
          </a:p>
          <a:p>
            <a:r>
              <a:rPr lang="en-US" sz="2400" dirty="0">
                <a:solidFill>
                  <a:schemeClr val="bg1"/>
                </a:solidFill>
                <a:latin typeface="Arial" panose="020B0604020202020204" pitchFamily="34" charset="0"/>
                <a:cs typeface="Arial" panose="020B0604020202020204" pitchFamily="34" charset="0"/>
              </a:rPr>
              <a:t>Monday, Tuesday, Wednesday, Thursday, Friday: PB 115</a:t>
            </a:r>
          </a:p>
          <a:p>
            <a:r>
              <a:rPr lang="en-US" sz="2400">
                <a:solidFill>
                  <a:schemeClr val="bg1"/>
                </a:solidFill>
                <a:latin typeface="Arial"/>
                <a:cs typeface="Arial"/>
              </a:rPr>
              <a:t>Evening </a:t>
            </a:r>
            <a:r>
              <a:rPr lang="en-US" sz="2400" dirty="0">
                <a:solidFill>
                  <a:schemeClr val="bg1"/>
                </a:solidFill>
                <a:latin typeface="Arial"/>
                <a:cs typeface="Arial"/>
              </a:rPr>
              <a:t>sessions available – check the SPDPO credit system.</a:t>
            </a:r>
          </a:p>
          <a:p>
            <a:endParaRPr lang="en-US" sz="2400" dirty="0">
              <a:solidFill>
                <a:schemeClr val="bg1"/>
              </a:solidFill>
              <a:latin typeface="Arial" panose="020B0604020202020204" pitchFamily="34" charset="0"/>
              <a:cs typeface="Arial" panose="020B0604020202020204" pitchFamily="34" charset="0"/>
            </a:endParaRPr>
          </a:p>
          <a:p>
            <a:r>
              <a:rPr lang="en-US" sz="2400" dirty="0">
                <a:solidFill>
                  <a:schemeClr val="bg1"/>
                </a:solidFill>
                <a:latin typeface="Arial" panose="020B0604020202020204" pitchFamily="34" charset="0"/>
                <a:cs typeface="Arial" panose="020B0604020202020204" pitchFamily="34" charset="0"/>
              </a:rPr>
              <a:t>Sign-up using the SPDPO credit system.</a:t>
            </a:r>
          </a:p>
          <a:p>
            <a:pPr marL="0" indent="0">
              <a:buNone/>
            </a:pPr>
            <a:endParaRPr lang="en-US" sz="2400" dirty="0">
              <a:solidFill>
                <a:schemeClr val="bg1"/>
              </a:solidFill>
              <a:latin typeface="Arial" panose="020B0604020202020204" pitchFamily="34" charset="0"/>
              <a:cs typeface="Arial" panose="020B0604020202020204" pitchFamily="34" charset="0"/>
            </a:endParaRPr>
          </a:p>
          <a:p>
            <a:pPr marL="0" indent="0">
              <a:buNone/>
            </a:pPr>
            <a:endParaRPr lang="en-US" sz="3000" b="1" dirty="0">
              <a:solidFill>
                <a:schemeClr val="bg1"/>
              </a:solidFill>
              <a:latin typeface="Arial" panose="020B0604020202020204" pitchFamily="34" charset="0"/>
              <a:cs typeface="Arial" panose="020B0604020202020204" pitchFamily="34" charset="0"/>
            </a:endParaRPr>
          </a:p>
          <a:p>
            <a:pPr>
              <a:buFont typeface="Wingdings" panose="05000000000000000000" pitchFamily="2" charset="2"/>
              <a:buChar char="§"/>
            </a:pPr>
            <a:endParaRPr lang="en-US" sz="3000" b="1" dirty="0">
              <a:solidFill>
                <a:schemeClr val="bg1"/>
              </a:solidFill>
              <a:latin typeface="Arial" panose="020B0604020202020204" pitchFamily="34" charset="0"/>
              <a:cs typeface="Arial" panose="020B0604020202020204" pitchFamily="34" charset="0"/>
            </a:endParaRPr>
          </a:p>
          <a:p>
            <a:pPr marL="0" indent="0">
              <a:buNone/>
            </a:pPr>
            <a:endParaRPr lang="en-US" sz="2400" b="1" dirty="0">
              <a:solidFill>
                <a:schemeClr val="bg1"/>
              </a:solidFill>
              <a:latin typeface="Arial" panose="020B0604020202020204" pitchFamily="34" charset="0"/>
              <a:cs typeface="Arial" panose="020B0604020202020204" pitchFamily="34" charset="0"/>
            </a:endParaRPr>
          </a:p>
          <a:p>
            <a:pPr marL="0" indent="0">
              <a:buNone/>
            </a:pPr>
            <a:endParaRPr lang="en-US" sz="2400" b="1" dirty="0">
              <a:solidFill>
                <a:schemeClr val="bg1"/>
              </a:solidFill>
              <a:latin typeface="Arial" panose="020B0604020202020204" pitchFamily="34" charset="0"/>
              <a:cs typeface="Arial" panose="020B0604020202020204" pitchFamily="34" charset="0"/>
            </a:endParaRPr>
          </a:p>
          <a:p>
            <a:pPr marL="0" indent="0">
              <a:buNone/>
            </a:pPr>
            <a:endParaRPr lang="en-US" sz="2400" b="1" dirty="0">
              <a:solidFill>
                <a:schemeClr val="bg1"/>
              </a:solidFill>
              <a:latin typeface="Arial" panose="020B0604020202020204" pitchFamily="34" charset="0"/>
              <a:cs typeface="Arial" panose="020B0604020202020204" pitchFamily="34" charset="0"/>
            </a:endParaRPr>
          </a:p>
          <a:p>
            <a:pPr marL="0" indent="0">
              <a:buNone/>
            </a:pPr>
            <a:endParaRPr lang="en-US" sz="2400" b="1" dirty="0">
              <a:solidFill>
                <a:schemeClr val="bg1"/>
              </a:solidFill>
              <a:latin typeface="Arial" panose="020B0604020202020204" pitchFamily="34" charset="0"/>
              <a:cs typeface="Arial" panose="020B0604020202020204" pitchFamily="34" charset="0"/>
            </a:endParaRPr>
          </a:p>
          <a:p>
            <a:pPr marL="0" indent="0">
              <a:buNone/>
            </a:pPr>
            <a:endParaRPr lang="en-US" sz="2400" b="1" dirty="0">
              <a:solidFill>
                <a:schemeClr val="bg1"/>
              </a:solidFill>
              <a:latin typeface="Arial" panose="020B0604020202020204" pitchFamily="34" charset="0"/>
              <a:cs typeface="Arial" panose="020B0604020202020204" pitchFamily="34" charset="0"/>
            </a:endParaRPr>
          </a:p>
          <a:p>
            <a:pPr marL="0" indent="0" algn="r">
              <a:buNone/>
            </a:pPr>
            <a:endParaRPr lang="en-US" sz="3000" b="1" dirty="0">
              <a:latin typeface="Arial" panose="020B0604020202020204" pitchFamily="34" charset="0"/>
              <a:cs typeface="Arial" panose="020B0604020202020204" pitchFamily="34" charset="0"/>
            </a:endParaRPr>
          </a:p>
        </p:txBody>
      </p:sp>
      <p:sp>
        <p:nvSpPr>
          <p:cNvPr id="9" name="Rectangle 8"/>
          <p:cNvSpPr/>
          <p:nvPr/>
        </p:nvSpPr>
        <p:spPr>
          <a:xfrm>
            <a:off x="214604" y="6488668"/>
            <a:ext cx="4476546" cy="307777"/>
          </a:xfrm>
          <a:prstGeom prst="rect">
            <a:avLst/>
          </a:prstGeom>
        </p:spPr>
        <p:txBody>
          <a:bodyPr wrap="none">
            <a:spAutoFit/>
          </a:bodyPr>
          <a:lstStyle/>
          <a:p>
            <a:r>
              <a:rPr lang="en-US" sz="1400" dirty="0"/>
              <a:t>Centre for English Language Education CELE N048 AY 24-25</a:t>
            </a:r>
            <a:endParaRPr lang="en-GB" sz="1400" dirty="0"/>
          </a:p>
        </p:txBody>
      </p:sp>
      <p:pic>
        <p:nvPicPr>
          <p:cNvPr id="4" name="Picture 3">
            <a:extLst>
              <a:ext uri="{FF2B5EF4-FFF2-40B4-BE49-F238E27FC236}">
                <a16:creationId xmlns:a16="http://schemas.microsoft.com/office/drawing/2014/main" id="{712488BF-5DF9-43A7-B4F8-5B363561652B}"/>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05962" y="96928"/>
            <a:ext cx="4411716" cy="637625"/>
          </a:xfrm>
          <a:prstGeom prst="rect">
            <a:avLst/>
          </a:prstGeom>
        </p:spPr>
      </p:pic>
      <p:pic>
        <p:nvPicPr>
          <p:cNvPr id="5" name="Picture 4">
            <a:extLst>
              <a:ext uri="{FF2B5EF4-FFF2-40B4-BE49-F238E27FC236}">
                <a16:creationId xmlns:a16="http://schemas.microsoft.com/office/drawing/2014/main" id="{7B5ADBCB-507D-4077-83D7-F23BB0880511}"/>
              </a:ext>
            </a:extLst>
          </p:cNvPr>
          <p:cNvPicPr>
            <a:picLocks noChangeAspect="1"/>
          </p:cNvPicPr>
          <p:nvPr/>
        </p:nvPicPr>
        <p:blipFill>
          <a:blip r:embed="rId3"/>
          <a:stretch>
            <a:fillRect/>
          </a:stretch>
        </p:blipFill>
        <p:spPr>
          <a:xfrm>
            <a:off x="9415604" y="1311917"/>
            <a:ext cx="2326741" cy="2326741"/>
          </a:xfrm>
          <a:prstGeom prst="rect">
            <a:avLst/>
          </a:prstGeom>
          <a:ln w="25400">
            <a:solidFill>
              <a:schemeClr val="tx1"/>
            </a:solidFill>
          </a:ln>
        </p:spPr>
      </p:pic>
      <p:sp>
        <p:nvSpPr>
          <p:cNvPr id="10" name="Arrow: Bent 9">
            <a:extLst>
              <a:ext uri="{FF2B5EF4-FFF2-40B4-BE49-F238E27FC236}">
                <a16:creationId xmlns:a16="http://schemas.microsoft.com/office/drawing/2014/main" id="{F863E17B-17D6-49E5-83B3-80209F90CA66}"/>
              </a:ext>
            </a:extLst>
          </p:cNvPr>
          <p:cNvSpPr/>
          <p:nvPr/>
        </p:nvSpPr>
        <p:spPr>
          <a:xfrm flipV="1">
            <a:off x="7762874" y="1205110"/>
            <a:ext cx="1405791" cy="1823840"/>
          </a:xfrm>
          <a:prstGeom prst="bentArrow">
            <a:avLst>
              <a:gd name="adj1" fmla="val 25000"/>
              <a:gd name="adj2" fmla="val 50000"/>
              <a:gd name="adj3" fmla="val 25000"/>
              <a:gd name="adj4" fmla="val 4375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3" name="Picture 12">
            <a:extLst>
              <a:ext uri="{FF2B5EF4-FFF2-40B4-BE49-F238E27FC236}">
                <a16:creationId xmlns:a16="http://schemas.microsoft.com/office/drawing/2014/main" id="{ED4014F5-CD71-41D6-9BC4-BEF512C510D8}"/>
              </a:ext>
            </a:extLst>
          </p:cNvPr>
          <p:cNvPicPr>
            <a:picLocks noChangeAspect="1"/>
          </p:cNvPicPr>
          <p:nvPr/>
        </p:nvPicPr>
        <p:blipFill>
          <a:blip r:embed="rId4"/>
          <a:stretch>
            <a:fillRect/>
          </a:stretch>
        </p:blipFill>
        <p:spPr>
          <a:xfrm>
            <a:off x="9415604" y="3827344"/>
            <a:ext cx="2326741" cy="2387358"/>
          </a:xfrm>
          <a:prstGeom prst="rect">
            <a:avLst/>
          </a:prstGeom>
          <a:solidFill>
            <a:schemeClr val="bg1"/>
          </a:solidFill>
          <a:ln w="25400">
            <a:solidFill>
              <a:schemeClr val="tx1"/>
            </a:solidFill>
          </a:ln>
        </p:spPr>
      </p:pic>
      <p:sp>
        <p:nvSpPr>
          <p:cNvPr id="14" name="Arrow: Right 13">
            <a:extLst>
              <a:ext uri="{FF2B5EF4-FFF2-40B4-BE49-F238E27FC236}">
                <a16:creationId xmlns:a16="http://schemas.microsoft.com/office/drawing/2014/main" id="{744B621C-EBC3-4F2B-A9EE-6C2A85480F9E}"/>
              </a:ext>
            </a:extLst>
          </p:cNvPr>
          <p:cNvSpPr/>
          <p:nvPr/>
        </p:nvSpPr>
        <p:spPr>
          <a:xfrm>
            <a:off x="5958127" y="5605102"/>
            <a:ext cx="3210538" cy="60960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598168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3376"/>
            <a:ext cx="6298242" cy="6854624"/>
          </a:xfrm>
          <a:prstGeom prst="rect">
            <a:avLst/>
          </a:prstGeom>
        </p:spPr>
      </p:pic>
      <p:pic>
        <p:nvPicPr>
          <p:cNvPr id="9221"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8" name="Rectangle 7"/>
          <p:cNvSpPr/>
          <p:nvPr/>
        </p:nvSpPr>
        <p:spPr>
          <a:xfrm>
            <a:off x="7032104" y="1556793"/>
            <a:ext cx="4464496" cy="4714624"/>
          </a:xfrm>
          <a:prstGeom prst="rect">
            <a:avLst/>
          </a:prstGeom>
        </p:spPr>
        <p:txBody>
          <a:bodyPr wrap="square">
            <a:spAutoFit/>
          </a:bodyPr>
          <a:lstStyle/>
          <a:p>
            <a:pPr algn="ctr">
              <a:lnSpc>
                <a:spcPct val="119000"/>
              </a:lnSpc>
              <a:spcAft>
                <a:spcPts val="600"/>
              </a:spcAft>
            </a:pPr>
            <a:r>
              <a:rPr lang="en-US" sz="3600" b="1" kern="1400" dirty="0">
                <a:solidFill>
                  <a:srgbClr val="002060"/>
                </a:solidFill>
                <a:latin typeface="Verdana" panose="020B0604030504040204" pitchFamily="34" charset="0"/>
              </a:rPr>
              <a:t>Oral Communication Skills A </a:t>
            </a:r>
          </a:p>
          <a:p>
            <a:pPr algn="ctr">
              <a:lnSpc>
                <a:spcPct val="119000"/>
              </a:lnSpc>
              <a:spcAft>
                <a:spcPts val="600"/>
              </a:spcAft>
            </a:pPr>
            <a:r>
              <a:rPr lang="en-US" sz="2400" b="1" kern="1400" dirty="0">
                <a:solidFill>
                  <a:srgbClr val="1B2A6B"/>
                </a:solidFill>
                <a:latin typeface="Verdana" panose="020B0604030504040204" pitchFamily="34" charset="0"/>
              </a:rPr>
              <a:t>(CELEN069)</a:t>
            </a:r>
            <a:endParaRPr lang="en-US" sz="3600" b="1" kern="1400" dirty="0">
              <a:solidFill>
                <a:srgbClr val="1B2A6B"/>
              </a:solidFill>
              <a:latin typeface="Verdana" panose="020B0604030504040204" pitchFamily="34" charset="0"/>
            </a:endParaRPr>
          </a:p>
          <a:p>
            <a:pPr algn="ctr">
              <a:lnSpc>
                <a:spcPct val="119000"/>
              </a:lnSpc>
            </a:pPr>
            <a:endParaRPr lang="en-US" sz="2800" b="1" kern="1400" dirty="0">
              <a:solidFill>
                <a:srgbClr val="1B2A6B"/>
              </a:solidFill>
              <a:latin typeface="Verdana" panose="020B0604030504040204" pitchFamily="34" charset="0"/>
            </a:endParaRPr>
          </a:p>
          <a:p>
            <a:pPr algn="ctr">
              <a:lnSpc>
                <a:spcPct val="119000"/>
              </a:lnSpc>
            </a:pPr>
            <a:endParaRPr lang="en-US" sz="2800" b="1" kern="1400" dirty="0">
              <a:solidFill>
                <a:srgbClr val="1B2A6B"/>
              </a:solidFill>
              <a:latin typeface="Verdana" panose="020B0604030504040204" pitchFamily="34" charset="0"/>
            </a:endParaRPr>
          </a:p>
          <a:p>
            <a:pPr algn="ctr">
              <a:lnSpc>
                <a:spcPct val="119000"/>
              </a:lnSpc>
            </a:pPr>
            <a:r>
              <a:rPr lang="en-US" sz="2800" b="1" kern="1400" dirty="0">
                <a:latin typeface="Verdana" panose="020B0604030504040204" pitchFamily="34" charset="0"/>
              </a:rPr>
              <a:t>Lesson 6.2</a:t>
            </a:r>
            <a:endParaRPr lang="en-US" sz="2800" kern="1400" dirty="0">
              <a:latin typeface="Verdana" panose="020B0604030504040204" pitchFamily="34" charset="0"/>
            </a:endParaRPr>
          </a:p>
          <a:p>
            <a:pPr>
              <a:lnSpc>
                <a:spcPct val="119000"/>
              </a:lnSpc>
              <a:spcAft>
                <a:spcPts val="600"/>
              </a:spcAft>
            </a:pPr>
            <a:r>
              <a:rPr lang="en-US" sz="2800" kern="1400" dirty="0">
                <a:solidFill>
                  <a:srgbClr val="000000"/>
                </a:solidFill>
                <a:latin typeface="Verdana" panose="020B0604030504040204" pitchFamily="34" charset="0"/>
              </a:rPr>
              <a:t> </a:t>
            </a:r>
          </a:p>
        </p:txBody>
      </p:sp>
    </p:spTree>
    <p:extLst>
      <p:ext uri="{BB962C8B-B14F-4D97-AF65-F5344CB8AC3E}">
        <p14:creationId xmlns:p14="http://schemas.microsoft.com/office/powerpoint/2010/main" val="3357644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C7270CB-D9D2-4B14-96C3-D9BF2D83F467}"/>
              </a:ext>
            </a:extLst>
          </p:cNvPr>
          <p:cNvGraphicFramePr>
            <a:graphicFrameLocks noGrp="1"/>
          </p:cNvGraphicFramePr>
          <p:nvPr>
            <p:extLst>
              <p:ext uri="{D42A27DB-BD31-4B8C-83A1-F6EECF244321}">
                <p14:modId xmlns:p14="http://schemas.microsoft.com/office/powerpoint/2010/main" val="761843764"/>
              </p:ext>
            </p:extLst>
          </p:nvPr>
        </p:nvGraphicFramePr>
        <p:xfrm>
          <a:off x="689308" y="2298134"/>
          <a:ext cx="10801200" cy="3082104"/>
        </p:xfrm>
        <a:graphic>
          <a:graphicData uri="http://schemas.openxmlformats.org/drawingml/2006/table">
            <a:tbl>
              <a:tblPr/>
              <a:tblGrid>
                <a:gridCol w="8928992">
                  <a:extLst>
                    <a:ext uri="{9D8B030D-6E8A-4147-A177-3AD203B41FA5}">
                      <a16:colId xmlns:a16="http://schemas.microsoft.com/office/drawing/2014/main" val="2414920235"/>
                    </a:ext>
                  </a:extLst>
                </a:gridCol>
                <a:gridCol w="1872208">
                  <a:extLst>
                    <a:ext uri="{9D8B030D-6E8A-4147-A177-3AD203B41FA5}">
                      <a16:colId xmlns:a16="http://schemas.microsoft.com/office/drawing/2014/main" val="1313564078"/>
                    </a:ext>
                  </a:extLst>
                </a:gridCol>
              </a:tblGrid>
              <a:tr h="1054887">
                <a:tc>
                  <a:txBody>
                    <a:bodyPr/>
                    <a:lstStyle/>
                    <a:p>
                      <a:pPr marL="170117" marR="0" indent="0" algn="l" rtl="0">
                        <a:lnSpc>
                          <a:spcPct val="119000"/>
                        </a:lnSpc>
                        <a:spcBef>
                          <a:spcPts val="0"/>
                        </a:spcBef>
                        <a:spcAft>
                          <a:spcPts val="600"/>
                        </a:spcAft>
                      </a:pPr>
                      <a:r>
                        <a:rPr lang="en-US" sz="2400" b="1" i="0" kern="1400" dirty="0">
                          <a:ln>
                            <a:noFill/>
                          </a:ln>
                          <a:solidFill>
                            <a:srgbClr val="FFFFFF"/>
                          </a:solidFill>
                          <a:effectLst/>
                          <a:latin typeface="Calibri "/>
                        </a:rPr>
                        <a:t>In addition, you should be better able to …</a:t>
                      </a:r>
                      <a:endParaRPr lang="en-US" sz="2400" b="1" i="0" kern="1400" dirty="0">
                        <a:ln>
                          <a:noFill/>
                        </a:ln>
                        <a:solidFill>
                          <a:srgbClr val="000000"/>
                        </a:solidFill>
                        <a:effectLst/>
                        <a:latin typeface="Calibri "/>
                      </a:endParaRP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solidFill>
                      <a:srgbClr val="002060"/>
                    </a:solidFill>
                  </a:tcPr>
                </a:tc>
                <a:tc>
                  <a:txBody>
                    <a:bodyPr/>
                    <a:lstStyle/>
                    <a:p>
                      <a:pPr marR="0" indent="0" algn="ctr" rtl="0">
                        <a:lnSpc>
                          <a:spcPct val="119000"/>
                        </a:lnSpc>
                        <a:spcBef>
                          <a:spcPts val="0"/>
                        </a:spcBef>
                        <a:spcAft>
                          <a:spcPts val="600"/>
                        </a:spcAft>
                      </a:pPr>
                      <a:r>
                        <a:rPr lang="en-US" sz="2000" b="0" kern="1400" dirty="0">
                          <a:ln>
                            <a:noFill/>
                          </a:ln>
                          <a:solidFill>
                            <a:srgbClr val="FFFFFF"/>
                          </a:solidFill>
                          <a:effectLst/>
                          <a:latin typeface="Calibri "/>
                        </a:rPr>
                        <a:t>Intended Learning Outcomes</a:t>
                      </a:r>
                      <a:endParaRPr lang="en-US" sz="2000" b="0" kern="1400" dirty="0">
                        <a:ln>
                          <a:noFill/>
                        </a:ln>
                        <a:solidFill>
                          <a:srgbClr val="000000"/>
                        </a:solidFill>
                        <a:effectLst/>
                        <a:latin typeface="Calibri "/>
                      </a:endParaRP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solidFill>
                      <a:srgbClr val="002060"/>
                    </a:solidFill>
                  </a:tcPr>
                </a:tc>
                <a:extLst>
                  <a:ext uri="{0D108BD9-81ED-4DB2-BD59-A6C34878D82A}">
                    <a16:rowId xmlns:a16="http://schemas.microsoft.com/office/drawing/2014/main" val="1707929048"/>
                  </a:ext>
                </a:extLst>
              </a:tr>
              <a:tr h="1073320">
                <a:tc>
                  <a:txBody>
                    <a:bodyPr/>
                    <a:lstStyle/>
                    <a:p>
                      <a:pPr marL="70333" marR="0" lvl="0" indent="0" algn="l" rtl="0">
                        <a:lnSpc>
                          <a:spcPct val="119000"/>
                        </a:lnSpc>
                        <a:spcBef>
                          <a:spcPts val="0"/>
                        </a:spcBef>
                        <a:spcAft>
                          <a:spcPts val="600"/>
                        </a:spcAft>
                        <a:buFont typeface="Arial" panose="020B0604020202020204" pitchFamily="34" charset="0"/>
                        <a:buNone/>
                      </a:pPr>
                      <a:r>
                        <a:rPr lang="en-US" sz="2400" kern="1400" dirty="0">
                          <a:ln>
                            <a:noFill/>
                          </a:ln>
                          <a:solidFill>
                            <a:srgbClr val="000000"/>
                          </a:solidFill>
                          <a:effectLst/>
                          <a:latin typeface="Calibri "/>
                        </a:rPr>
                        <a:t>rank and summarise ideas during a discussion</a:t>
                      </a: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noFill/>
                  </a:tcPr>
                </a:tc>
                <a:tc rowSpan="2">
                  <a:txBody>
                    <a:bodyPr/>
                    <a:lstStyle/>
                    <a:p>
                      <a:pPr marR="0" indent="0" algn="ctr" rtl="0">
                        <a:lnSpc>
                          <a:spcPct val="107000"/>
                        </a:lnSpc>
                        <a:spcBef>
                          <a:spcPts val="0"/>
                        </a:spcBef>
                        <a:spcAft>
                          <a:spcPts val="0"/>
                        </a:spcAft>
                      </a:pPr>
                      <a:r>
                        <a:rPr lang="en-US" sz="2400" kern="1400">
                          <a:ln>
                            <a:noFill/>
                          </a:ln>
                          <a:solidFill>
                            <a:schemeClr val="tx1"/>
                          </a:solidFill>
                          <a:effectLst/>
                          <a:latin typeface="Calibri "/>
                        </a:rPr>
                        <a:t>1.1-1.6</a:t>
                      </a:r>
                    </a:p>
                    <a:p>
                      <a:pPr marR="0" indent="0" algn="ctr" rtl="0">
                        <a:lnSpc>
                          <a:spcPct val="107000"/>
                        </a:lnSpc>
                        <a:spcBef>
                          <a:spcPts val="0"/>
                        </a:spcBef>
                        <a:spcAft>
                          <a:spcPts val="0"/>
                        </a:spcAft>
                      </a:pPr>
                      <a:r>
                        <a:rPr lang="en-US" sz="2400" kern="1400">
                          <a:ln>
                            <a:noFill/>
                          </a:ln>
                          <a:solidFill>
                            <a:schemeClr val="tx1"/>
                          </a:solidFill>
                          <a:effectLst/>
                          <a:latin typeface="Calibri "/>
                        </a:rPr>
                        <a:t>2.5</a:t>
                      </a:r>
                      <a:endParaRPr lang="en-US" sz="2400" kern="1400" dirty="0">
                        <a:ln>
                          <a:noFill/>
                        </a:ln>
                        <a:solidFill>
                          <a:schemeClr val="tx1"/>
                        </a:solidFill>
                        <a:effectLst/>
                        <a:latin typeface="Calibri "/>
                      </a:endParaRP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noFill/>
                  </a:tcPr>
                </a:tc>
                <a:extLst>
                  <a:ext uri="{0D108BD9-81ED-4DB2-BD59-A6C34878D82A}">
                    <a16:rowId xmlns:a16="http://schemas.microsoft.com/office/drawing/2014/main" val="3519130901"/>
                  </a:ext>
                </a:extLst>
              </a:tr>
              <a:tr h="871118">
                <a:tc>
                  <a:txBody>
                    <a:bodyPr/>
                    <a:lstStyle/>
                    <a:p>
                      <a:pPr marL="70333" marR="0" lvl="0" indent="0" algn="l" defTabSz="914400" rtl="0" eaLnBrk="1" fontAlgn="auto" latinLnBrk="0" hangingPunct="1">
                        <a:lnSpc>
                          <a:spcPct val="119000"/>
                        </a:lnSpc>
                        <a:spcBef>
                          <a:spcPts val="0"/>
                        </a:spcBef>
                        <a:spcAft>
                          <a:spcPts val="600"/>
                        </a:spcAft>
                        <a:buClrTx/>
                        <a:buSzTx/>
                        <a:buFont typeface="Arial" panose="020B0604020202020204" pitchFamily="34" charset="0"/>
                        <a:buNone/>
                        <a:tabLst/>
                        <a:defRPr/>
                      </a:pPr>
                      <a:r>
                        <a:rPr lang="en-US" sz="2400" kern="1400" dirty="0">
                          <a:ln>
                            <a:noFill/>
                          </a:ln>
                          <a:solidFill>
                            <a:srgbClr val="000000"/>
                          </a:solidFill>
                          <a:effectLst/>
                          <a:latin typeface="Calibri "/>
                        </a:rPr>
                        <a:t>use appropriate language to rank and summarise during a discussion</a:t>
                      </a: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noFill/>
                  </a:tcPr>
                </a:tc>
                <a:tc vMerge="1">
                  <a:txBody>
                    <a:bodyPr/>
                    <a:lstStyle/>
                    <a:p>
                      <a:pPr marR="0" indent="0" algn="ctr" rtl="0">
                        <a:lnSpc>
                          <a:spcPct val="107000"/>
                        </a:lnSpc>
                        <a:spcBef>
                          <a:spcPts val="0"/>
                        </a:spcBef>
                        <a:spcAft>
                          <a:spcPts val="0"/>
                        </a:spcAft>
                      </a:pPr>
                      <a:endParaRPr lang="en-US" sz="2400" kern="1400" dirty="0">
                        <a:ln>
                          <a:noFill/>
                        </a:ln>
                        <a:solidFill>
                          <a:schemeClr val="tx1"/>
                        </a:solidFill>
                        <a:effectLst/>
                        <a:latin typeface="Calibri "/>
                      </a:endParaRP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noFill/>
                  </a:tcPr>
                </a:tc>
                <a:extLst>
                  <a:ext uri="{0D108BD9-81ED-4DB2-BD59-A6C34878D82A}">
                    <a16:rowId xmlns:a16="http://schemas.microsoft.com/office/drawing/2014/main" val="2912470556"/>
                  </a:ext>
                </a:extLst>
              </a:tr>
            </a:tbl>
          </a:graphicData>
        </a:graphic>
      </p:graphicFrame>
      <p:grpSp>
        <p:nvGrpSpPr>
          <p:cNvPr id="3" name="Group 2">
            <a:extLst>
              <a:ext uri="{FF2B5EF4-FFF2-40B4-BE49-F238E27FC236}">
                <a16:creationId xmlns:a16="http://schemas.microsoft.com/office/drawing/2014/main" id="{8CF5E586-D145-AFB3-6F77-C88F0CCDB8E5}"/>
              </a:ext>
            </a:extLst>
          </p:cNvPr>
          <p:cNvGrpSpPr>
            <a:grpSpLocks/>
          </p:cNvGrpSpPr>
          <p:nvPr/>
        </p:nvGrpSpPr>
        <p:grpSpPr bwMode="auto">
          <a:xfrm>
            <a:off x="2567614" y="279943"/>
            <a:ext cx="7956374" cy="556775"/>
            <a:chOff x="103092947" y="106166650"/>
            <a:chExt cx="6633626" cy="556454"/>
          </a:xfrm>
        </p:grpSpPr>
        <p:sp>
          <p:nvSpPr>
            <p:cNvPr id="4" name="Text Box 3">
              <a:extLst>
                <a:ext uri="{FF2B5EF4-FFF2-40B4-BE49-F238E27FC236}">
                  <a16:creationId xmlns:a16="http://schemas.microsoft.com/office/drawing/2014/main" id="{5ADC5981-4915-8BFE-6381-220204D2A061}"/>
                </a:ext>
              </a:extLst>
            </p:cNvPr>
            <p:cNvSpPr txBox="1">
              <a:spLocks noChangeArrowheads="1"/>
            </p:cNvSpPr>
            <p:nvPr/>
          </p:nvSpPr>
          <p:spPr bwMode="auto">
            <a:xfrm>
              <a:off x="103121214" y="106166650"/>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Lesson aims and objectives</a:t>
              </a:r>
              <a:endParaRPr lang="en-US" altLang="en-US" sz="2800" dirty="0">
                <a:latin typeface="Arial" panose="020B0604020202020204" pitchFamily="34" charset="0"/>
              </a:endParaRPr>
            </a:p>
          </p:txBody>
        </p:sp>
        <p:sp>
          <p:nvSpPr>
            <p:cNvPr id="5" name="Rectangle 4">
              <a:extLst>
                <a:ext uri="{FF2B5EF4-FFF2-40B4-BE49-F238E27FC236}">
                  <a16:creationId xmlns:a16="http://schemas.microsoft.com/office/drawing/2014/main" id="{E99128B4-1129-2B84-3553-28B7F5684371}"/>
                </a:ext>
              </a:extLst>
            </p:cNvPr>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6" name="Picture 5" descr="UoN_Primary_Logo_RGB">
            <a:extLst>
              <a:ext uri="{FF2B5EF4-FFF2-40B4-BE49-F238E27FC236}">
                <a16:creationId xmlns:a16="http://schemas.microsoft.com/office/drawing/2014/main" id="{DAF55D3F-6E96-9237-B8E9-4916F36F4A1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8" name="TextBox 7">
            <a:extLst>
              <a:ext uri="{FF2B5EF4-FFF2-40B4-BE49-F238E27FC236}">
                <a16:creationId xmlns:a16="http://schemas.microsoft.com/office/drawing/2014/main" id="{0E5CD034-AB82-9548-C425-E30EDB1F42D7}"/>
              </a:ext>
            </a:extLst>
          </p:cNvPr>
          <p:cNvSpPr txBox="1"/>
          <p:nvPr/>
        </p:nvSpPr>
        <p:spPr>
          <a:xfrm>
            <a:off x="689308" y="1251777"/>
            <a:ext cx="10801200" cy="830997"/>
          </a:xfrm>
          <a:prstGeom prst="rect">
            <a:avLst/>
          </a:prstGeom>
          <a:noFill/>
        </p:spPr>
        <p:txBody>
          <a:bodyPr wrap="square">
            <a:spAutoFit/>
          </a:bodyPr>
          <a:lstStyle/>
          <a:p>
            <a:r>
              <a:rPr lang="en-US" sz="2400" dirty="0">
                <a:effectLst/>
                <a:latin typeface="Calibri "/>
                <a:ea typeface="Aptos" panose="020B0004020202020204" pitchFamily="34" charset="0"/>
                <a:cs typeface="Times New Roman" panose="02020603050405020304" pitchFamily="18" charset="0"/>
              </a:rPr>
              <a:t>By the end of this lesson, </a:t>
            </a:r>
            <a:r>
              <a:rPr lang="en-US" sz="2400" b="1" dirty="0">
                <a:effectLst/>
                <a:latin typeface="Calibri "/>
                <a:ea typeface="Aptos" panose="020B0004020202020204" pitchFamily="34" charset="0"/>
                <a:cs typeface="Times New Roman" panose="02020603050405020304" pitchFamily="18" charset="0"/>
              </a:rPr>
              <a:t>you should have enhanced your speaking and listening ability through practice.</a:t>
            </a:r>
            <a:r>
              <a:rPr lang="en-US" sz="2400" dirty="0">
                <a:effectLst/>
                <a:latin typeface="Calibri "/>
                <a:ea typeface="Aptos" panose="020B0004020202020204" pitchFamily="34" charset="0"/>
                <a:cs typeface="Times New Roman" panose="02020603050405020304" pitchFamily="18" charset="0"/>
              </a:rPr>
              <a:t> </a:t>
            </a:r>
            <a:endParaRPr lang="en-GB" sz="2400" dirty="0">
              <a:latin typeface="Calibri "/>
            </a:endParaRPr>
          </a:p>
        </p:txBody>
      </p:sp>
    </p:spTree>
    <p:extLst>
      <p:ext uri="{BB962C8B-B14F-4D97-AF65-F5344CB8AC3E}">
        <p14:creationId xmlns:p14="http://schemas.microsoft.com/office/powerpoint/2010/main" val="23986463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3376"/>
            <a:ext cx="12192000" cy="6854624"/>
            <a:chOff x="0" y="3376"/>
            <a:chExt cx="12192000" cy="6854624"/>
          </a:xfrm>
        </p:grpSpPr>
        <p:pic>
          <p:nvPicPr>
            <p:cNvPr id="6" name="Picture 5"/>
            <p:cNvPicPr>
              <a:picLocks noChangeAspect="1"/>
            </p:cNvPicPr>
            <p:nvPr/>
          </p:nvPicPr>
          <p:blipFill>
            <a:blip r:embed="rId2"/>
            <a:stretch>
              <a:fillRect/>
            </a:stretch>
          </p:blipFill>
          <p:spPr>
            <a:xfrm>
              <a:off x="0" y="3376"/>
              <a:ext cx="12192000" cy="6854624"/>
            </a:xfrm>
            <a:prstGeom prst="rect">
              <a:avLst/>
            </a:prstGeom>
          </p:spPr>
        </p:pic>
        <p:sp>
          <p:nvSpPr>
            <p:cNvPr id="4" name="Title 2"/>
            <p:cNvSpPr txBox="1">
              <a:spLocks/>
            </p:cNvSpPr>
            <p:nvPr/>
          </p:nvSpPr>
          <p:spPr>
            <a:xfrm>
              <a:off x="407368" y="548680"/>
              <a:ext cx="11377264" cy="5832648"/>
            </a:xfrm>
            <a:prstGeom prst="rect">
              <a:avLst/>
            </a:prstGeom>
            <a:solidFill>
              <a:srgbClr val="E5FBFF"/>
            </a:solidFill>
            <a:ln>
              <a:solidFill>
                <a:srgbClr val="E5FBFF"/>
              </a:solidFill>
            </a:ln>
          </p:spPr>
          <p:txBody>
            <a:bodyPr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6000" b="1" dirty="0">
                  <a:solidFill>
                    <a:srgbClr val="002060"/>
                  </a:solidFill>
                  <a:latin typeface="Calibri "/>
                </a:rPr>
                <a:t>Getting started</a:t>
              </a:r>
            </a:p>
          </p:txBody>
        </p:sp>
      </p:grpSp>
      <p:pic>
        <p:nvPicPr>
          <p:cNvPr id="5"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392" y="764704"/>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7" name="Picture 2" descr="Listening Skills Icons - Download Free Vector Icons | Noun Projec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30074" y="5394920"/>
            <a:ext cx="91054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Tree>
    <p:extLst>
      <p:ext uri="{BB962C8B-B14F-4D97-AF65-F5344CB8AC3E}">
        <p14:creationId xmlns:p14="http://schemas.microsoft.com/office/powerpoint/2010/main" val="2694124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2"/>
          <p:cNvGrpSpPr>
            <a:grpSpLocks/>
          </p:cNvGrpSpPr>
          <p:nvPr/>
        </p:nvGrpSpPr>
        <p:grpSpPr bwMode="auto">
          <a:xfrm>
            <a:off x="2567608" y="279885"/>
            <a:ext cx="7956376"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Getting started</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9"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4" name="Rectangle 3"/>
          <p:cNvSpPr/>
          <p:nvPr/>
        </p:nvSpPr>
        <p:spPr>
          <a:xfrm>
            <a:off x="407368" y="1268760"/>
            <a:ext cx="11089232" cy="1938992"/>
          </a:xfrm>
          <a:prstGeom prst="rect">
            <a:avLst/>
          </a:prstGeom>
        </p:spPr>
        <p:txBody>
          <a:bodyPr wrap="square">
            <a:spAutoFit/>
          </a:bodyPr>
          <a:lstStyle/>
          <a:p>
            <a:pPr marL="342900" indent="-342900">
              <a:buFont typeface="Arial" panose="020B0604020202020204" pitchFamily="34" charset="0"/>
              <a:buChar char="•"/>
            </a:pPr>
            <a:r>
              <a:rPr lang="en-US" sz="2400" dirty="0"/>
              <a:t>As a class, stand in 2 lines (A &amp; B). Make sure you are facing a classmate. </a:t>
            </a:r>
          </a:p>
          <a:p>
            <a:pPr marL="342900" indent="-342900">
              <a:buFont typeface="Arial" panose="020B0604020202020204" pitchFamily="34" charset="0"/>
              <a:buChar char="•"/>
            </a:pPr>
            <a:r>
              <a:rPr lang="en-US" sz="2400" dirty="0"/>
              <a:t>Discuss statement 1 below for </a:t>
            </a:r>
            <a:r>
              <a:rPr lang="en-US" sz="2400" u="sng" dirty="0"/>
              <a:t>one</a:t>
            </a:r>
            <a:r>
              <a:rPr lang="en-US" sz="2400" dirty="0"/>
              <a:t> minute. </a:t>
            </a:r>
          </a:p>
          <a:p>
            <a:pPr marL="342900" indent="-342900">
              <a:buFont typeface="Arial" panose="020B0604020202020204" pitchFamily="34" charset="0"/>
              <a:buChar char="•"/>
            </a:pPr>
            <a:r>
              <a:rPr lang="en-US" sz="2400" dirty="0"/>
              <a:t>Then, line A move left to the next person, line B stay where you are. </a:t>
            </a:r>
          </a:p>
          <a:p>
            <a:pPr marL="342900" indent="-342900">
              <a:buFont typeface="Arial" panose="020B0604020202020204" pitchFamily="34" charset="0"/>
              <a:buChar char="•"/>
            </a:pPr>
            <a:r>
              <a:rPr lang="en-US" sz="2400" dirty="0"/>
              <a:t>Discuss statement 2 for </a:t>
            </a:r>
            <a:r>
              <a:rPr lang="en-US" sz="2400" u="sng" dirty="0"/>
              <a:t>one</a:t>
            </a:r>
            <a:r>
              <a:rPr lang="en-US" sz="2400" dirty="0"/>
              <a:t> minute. </a:t>
            </a:r>
          </a:p>
          <a:p>
            <a:pPr marL="342900" indent="-342900">
              <a:buFont typeface="Arial" panose="020B0604020202020204" pitchFamily="34" charset="0"/>
              <a:buChar char="•"/>
            </a:pPr>
            <a:r>
              <a:rPr lang="en-US" sz="2400" dirty="0"/>
              <a:t>Keep going until you have discussed all five statements with a different classmate.</a:t>
            </a:r>
            <a:endParaRPr lang="en-GB" sz="2400" dirty="0"/>
          </a:p>
        </p:txBody>
      </p:sp>
      <p:sp>
        <p:nvSpPr>
          <p:cNvPr id="15" name="Rectangle 14"/>
          <p:cNvSpPr/>
          <p:nvPr/>
        </p:nvSpPr>
        <p:spPr>
          <a:xfrm>
            <a:off x="474951" y="3711904"/>
            <a:ext cx="9760077" cy="2805063"/>
          </a:xfrm>
          <a:prstGeom prst="rect">
            <a:avLst/>
          </a:prstGeom>
          <a:solidFill>
            <a:srgbClr val="FFFFD1"/>
          </a:solidFill>
        </p:spPr>
        <p:txBody>
          <a:bodyPr wrap="square" anchor="ctr">
            <a:spAutoFit/>
          </a:bodyPr>
          <a:lstStyle/>
          <a:p>
            <a:pPr marL="342900" lvl="0" indent="-342900">
              <a:lnSpc>
                <a:spcPct val="150000"/>
              </a:lnSpc>
              <a:buFont typeface="+mj-lt"/>
              <a:buAutoNum type="arabicPeriod"/>
            </a:pPr>
            <a:r>
              <a:rPr lang="en-US" sz="2400" dirty="0"/>
              <a:t>Language change is a positive thing.</a:t>
            </a:r>
            <a:endParaRPr lang="en-GB" sz="2400" dirty="0"/>
          </a:p>
          <a:p>
            <a:pPr marL="342900" lvl="0" indent="-342900">
              <a:lnSpc>
                <a:spcPct val="150000"/>
              </a:lnSpc>
              <a:buFont typeface="+mj-lt"/>
              <a:buAutoNum type="arabicPeriod"/>
            </a:pPr>
            <a:r>
              <a:rPr lang="en-US" sz="2400" dirty="0"/>
              <a:t>It is important to save endangered languages.</a:t>
            </a:r>
            <a:endParaRPr lang="en-GB" sz="2400" dirty="0"/>
          </a:p>
          <a:p>
            <a:pPr marL="342900" lvl="0" indent="-342900">
              <a:lnSpc>
                <a:spcPct val="150000"/>
              </a:lnSpc>
              <a:buFont typeface="+mj-lt"/>
              <a:buAutoNum type="arabicPeriod"/>
            </a:pPr>
            <a:r>
              <a:rPr lang="en-US" sz="2400" dirty="0"/>
              <a:t>It is possible to save endangered languages.</a:t>
            </a:r>
            <a:endParaRPr lang="en-GB" sz="2400" dirty="0"/>
          </a:p>
          <a:p>
            <a:pPr marL="342900" lvl="0" indent="-342900">
              <a:lnSpc>
                <a:spcPct val="150000"/>
              </a:lnSpc>
              <a:buFont typeface="+mj-lt"/>
              <a:buAutoNum type="arabicPeriod"/>
            </a:pPr>
            <a:r>
              <a:rPr lang="en-US" sz="2400" dirty="0"/>
              <a:t>English as an International Language harms other languages.</a:t>
            </a:r>
            <a:endParaRPr lang="en-GB" sz="2400" dirty="0"/>
          </a:p>
          <a:p>
            <a:pPr marL="342900" lvl="0" indent="-342900">
              <a:lnSpc>
                <a:spcPct val="150000"/>
              </a:lnSpc>
              <a:buFont typeface="+mj-lt"/>
              <a:buAutoNum type="arabicPeriod"/>
            </a:pPr>
            <a:r>
              <a:rPr lang="en-US" sz="2400" dirty="0"/>
              <a:t>English teachers have a responsibility to other languages and cultures.</a:t>
            </a:r>
            <a:endParaRPr lang="en-GB" sz="2400" dirty="0"/>
          </a:p>
        </p:txBody>
      </p:sp>
      <p:pic>
        <p:nvPicPr>
          <p:cNvPr id="10" name="Picture 9"/>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3982" y="3207751"/>
            <a:ext cx="1330693" cy="3347209"/>
          </a:xfrm>
          <a:prstGeom prst="rect">
            <a:avLst/>
          </a:prstGeom>
          <a:noFill/>
        </p:spPr>
      </p:pic>
    </p:spTree>
    <p:extLst>
      <p:ext uri="{BB962C8B-B14F-4D97-AF65-F5344CB8AC3E}">
        <p14:creationId xmlns:p14="http://schemas.microsoft.com/office/powerpoint/2010/main" val="1305121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3376"/>
            <a:ext cx="12192000" cy="6854624"/>
            <a:chOff x="0" y="3376"/>
            <a:chExt cx="12192000" cy="6854624"/>
          </a:xfrm>
        </p:grpSpPr>
        <p:pic>
          <p:nvPicPr>
            <p:cNvPr id="6" name="Picture 5"/>
            <p:cNvPicPr>
              <a:picLocks noChangeAspect="1"/>
            </p:cNvPicPr>
            <p:nvPr/>
          </p:nvPicPr>
          <p:blipFill>
            <a:blip r:embed="rId2"/>
            <a:stretch>
              <a:fillRect/>
            </a:stretch>
          </p:blipFill>
          <p:spPr>
            <a:xfrm>
              <a:off x="0" y="3376"/>
              <a:ext cx="12192000" cy="6854624"/>
            </a:xfrm>
            <a:prstGeom prst="rect">
              <a:avLst/>
            </a:prstGeom>
          </p:spPr>
        </p:pic>
        <p:sp>
          <p:nvSpPr>
            <p:cNvPr id="4" name="Title 2"/>
            <p:cNvSpPr txBox="1">
              <a:spLocks/>
            </p:cNvSpPr>
            <p:nvPr/>
          </p:nvSpPr>
          <p:spPr>
            <a:xfrm>
              <a:off x="407368" y="548680"/>
              <a:ext cx="11377264" cy="5832648"/>
            </a:xfrm>
            <a:prstGeom prst="rect">
              <a:avLst/>
            </a:prstGeom>
            <a:solidFill>
              <a:srgbClr val="E5FBFF"/>
            </a:solidFill>
            <a:ln>
              <a:solidFill>
                <a:srgbClr val="E5FBFF"/>
              </a:solidFill>
            </a:ln>
          </p:spPr>
          <p:txBody>
            <a:bodyPr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6000" b="1" dirty="0">
                  <a:solidFill>
                    <a:srgbClr val="002060"/>
                  </a:solidFill>
                  <a:latin typeface="Calibri "/>
                </a:rPr>
                <a:t>Language and skills </a:t>
              </a:r>
            </a:p>
            <a:p>
              <a:pPr algn="ctr"/>
              <a:r>
                <a:rPr lang="en-US" sz="6000" b="1" dirty="0">
                  <a:solidFill>
                    <a:srgbClr val="002060"/>
                  </a:solidFill>
                  <a:latin typeface="Calibri "/>
                </a:rPr>
                <a:t>focus</a:t>
              </a:r>
            </a:p>
          </p:txBody>
        </p:sp>
      </p:grpSp>
      <p:pic>
        <p:nvPicPr>
          <p:cNvPr id="5"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392" y="764704"/>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026" name="Picture 2" descr="Thinking Icons - Download Free Vector Icons | Noun Projec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70232" y="5466928"/>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Tree>
    <p:extLst>
      <p:ext uri="{BB962C8B-B14F-4D97-AF65-F5344CB8AC3E}">
        <p14:creationId xmlns:p14="http://schemas.microsoft.com/office/powerpoint/2010/main" val="183598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C7270CB-D9D2-4B14-96C3-D9BF2D83F467}"/>
              </a:ext>
            </a:extLst>
          </p:cNvPr>
          <p:cNvGraphicFramePr>
            <a:graphicFrameLocks noGrp="1"/>
          </p:cNvGraphicFramePr>
          <p:nvPr>
            <p:extLst>
              <p:ext uri="{D42A27DB-BD31-4B8C-83A1-F6EECF244321}">
                <p14:modId xmlns:p14="http://schemas.microsoft.com/office/powerpoint/2010/main" val="880552863"/>
              </p:ext>
            </p:extLst>
          </p:nvPr>
        </p:nvGraphicFramePr>
        <p:xfrm>
          <a:off x="689308" y="2298134"/>
          <a:ext cx="10801200" cy="3953222"/>
        </p:xfrm>
        <a:graphic>
          <a:graphicData uri="http://schemas.openxmlformats.org/drawingml/2006/table">
            <a:tbl>
              <a:tblPr/>
              <a:tblGrid>
                <a:gridCol w="8928992">
                  <a:extLst>
                    <a:ext uri="{9D8B030D-6E8A-4147-A177-3AD203B41FA5}">
                      <a16:colId xmlns:a16="http://schemas.microsoft.com/office/drawing/2014/main" val="2414920235"/>
                    </a:ext>
                  </a:extLst>
                </a:gridCol>
                <a:gridCol w="1872208">
                  <a:extLst>
                    <a:ext uri="{9D8B030D-6E8A-4147-A177-3AD203B41FA5}">
                      <a16:colId xmlns:a16="http://schemas.microsoft.com/office/drawing/2014/main" val="1313564078"/>
                    </a:ext>
                  </a:extLst>
                </a:gridCol>
              </a:tblGrid>
              <a:tr h="1054887">
                <a:tc>
                  <a:txBody>
                    <a:bodyPr/>
                    <a:lstStyle/>
                    <a:p>
                      <a:pPr marL="170117" marR="0" indent="0" algn="l" rtl="0">
                        <a:lnSpc>
                          <a:spcPct val="119000"/>
                        </a:lnSpc>
                        <a:spcBef>
                          <a:spcPts val="0"/>
                        </a:spcBef>
                        <a:spcAft>
                          <a:spcPts val="600"/>
                        </a:spcAft>
                      </a:pPr>
                      <a:r>
                        <a:rPr lang="en-US" sz="2400" b="1" i="0" kern="1400" dirty="0">
                          <a:ln>
                            <a:noFill/>
                          </a:ln>
                          <a:solidFill>
                            <a:srgbClr val="FFFFFF"/>
                          </a:solidFill>
                          <a:effectLst/>
                          <a:latin typeface="Calibri "/>
                        </a:rPr>
                        <a:t>In addition, you should be better able to …</a:t>
                      </a:r>
                      <a:endParaRPr lang="en-US" sz="2400" b="1" i="0" kern="1400" dirty="0">
                        <a:ln>
                          <a:noFill/>
                        </a:ln>
                        <a:solidFill>
                          <a:srgbClr val="000000"/>
                        </a:solidFill>
                        <a:effectLst/>
                        <a:latin typeface="Calibri "/>
                      </a:endParaRP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solidFill>
                      <a:srgbClr val="002060"/>
                    </a:solidFill>
                  </a:tcPr>
                </a:tc>
                <a:tc>
                  <a:txBody>
                    <a:bodyPr/>
                    <a:lstStyle/>
                    <a:p>
                      <a:pPr marR="0" indent="0" algn="ctr" rtl="0">
                        <a:lnSpc>
                          <a:spcPct val="119000"/>
                        </a:lnSpc>
                        <a:spcBef>
                          <a:spcPts val="0"/>
                        </a:spcBef>
                        <a:spcAft>
                          <a:spcPts val="600"/>
                        </a:spcAft>
                      </a:pPr>
                      <a:r>
                        <a:rPr lang="en-US" sz="2000" b="0" kern="1400" dirty="0">
                          <a:ln>
                            <a:noFill/>
                          </a:ln>
                          <a:solidFill>
                            <a:srgbClr val="FFFFFF"/>
                          </a:solidFill>
                          <a:effectLst/>
                          <a:latin typeface="Calibri "/>
                        </a:rPr>
                        <a:t>Intended Learning Outcomes</a:t>
                      </a:r>
                      <a:endParaRPr lang="en-US" sz="2000" b="0" kern="1400" dirty="0">
                        <a:ln>
                          <a:noFill/>
                        </a:ln>
                        <a:solidFill>
                          <a:srgbClr val="000000"/>
                        </a:solidFill>
                        <a:effectLst/>
                        <a:latin typeface="Calibri "/>
                      </a:endParaRP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solidFill>
                      <a:srgbClr val="002060"/>
                    </a:solidFill>
                  </a:tcPr>
                </a:tc>
                <a:extLst>
                  <a:ext uri="{0D108BD9-81ED-4DB2-BD59-A6C34878D82A}">
                    <a16:rowId xmlns:a16="http://schemas.microsoft.com/office/drawing/2014/main" val="1707929048"/>
                  </a:ext>
                </a:extLst>
              </a:tr>
              <a:tr h="1073320">
                <a:tc>
                  <a:txBody>
                    <a:bodyPr/>
                    <a:lstStyle/>
                    <a:p>
                      <a:pPr marL="70333" marR="0" lvl="0" indent="0" algn="l" rtl="0">
                        <a:lnSpc>
                          <a:spcPct val="119000"/>
                        </a:lnSpc>
                        <a:spcBef>
                          <a:spcPts val="0"/>
                        </a:spcBef>
                        <a:spcAft>
                          <a:spcPts val="600"/>
                        </a:spcAft>
                        <a:buFont typeface="Arial" panose="020B0604020202020204" pitchFamily="34" charset="0"/>
                        <a:buNone/>
                      </a:pPr>
                      <a:r>
                        <a:rPr lang="en-US" sz="2400" kern="1400" dirty="0" err="1">
                          <a:ln>
                            <a:noFill/>
                          </a:ln>
                          <a:solidFill>
                            <a:srgbClr val="000000"/>
                          </a:solidFill>
                          <a:effectLst/>
                          <a:latin typeface="Calibri "/>
                        </a:rPr>
                        <a:t>recognise</a:t>
                      </a:r>
                      <a:r>
                        <a:rPr lang="en-US" sz="2400" kern="1400" dirty="0">
                          <a:ln>
                            <a:noFill/>
                          </a:ln>
                          <a:solidFill>
                            <a:srgbClr val="000000"/>
                          </a:solidFill>
                          <a:effectLst/>
                          <a:latin typeface="Calibri "/>
                        </a:rPr>
                        <a:t> and select relevant examples in a lecture </a:t>
                      </a: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noFill/>
                  </a:tcPr>
                </a:tc>
                <a:tc rowSpan="3">
                  <a:txBody>
                    <a:bodyPr/>
                    <a:lstStyle/>
                    <a:p>
                      <a:pPr marR="0" indent="0" algn="ctr" rtl="0">
                        <a:lnSpc>
                          <a:spcPct val="107000"/>
                        </a:lnSpc>
                        <a:spcBef>
                          <a:spcPts val="0"/>
                        </a:spcBef>
                        <a:spcAft>
                          <a:spcPts val="0"/>
                        </a:spcAft>
                      </a:pPr>
                      <a:r>
                        <a:rPr lang="en-US" sz="2400" kern="1400" dirty="0">
                          <a:ln>
                            <a:noFill/>
                          </a:ln>
                          <a:solidFill>
                            <a:schemeClr val="tx1"/>
                          </a:solidFill>
                          <a:effectLst/>
                          <a:latin typeface="Calibri "/>
                        </a:rPr>
                        <a:t>1.1-1.6</a:t>
                      </a:r>
                    </a:p>
                    <a:p>
                      <a:pPr marR="0" indent="0" algn="ctr" rtl="0">
                        <a:lnSpc>
                          <a:spcPct val="107000"/>
                        </a:lnSpc>
                        <a:spcBef>
                          <a:spcPts val="0"/>
                        </a:spcBef>
                        <a:spcAft>
                          <a:spcPts val="0"/>
                        </a:spcAft>
                      </a:pPr>
                      <a:r>
                        <a:rPr lang="en-US" sz="2400" kern="1400" dirty="0">
                          <a:ln>
                            <a:noFill/>
                          </a:ln>
                          <a:solidFill>
                            <a:schemeClr val="tx1"/>
                          </a:solidFill>
                          <a:effectLst/>
                          <a:latin typeface="Calibri "/>
                        </a:rPr>
                        <a:t>2.7</a:t>
                      </a:r>
                    </a:p>
                    <a:p>
                      <a:pPr marR="0" indent="0" algn="ctr" rtl="0">
                        <a:lnSpc>
                          <a:spcPct val="107000"/>
                        </a:lnSpc>
                        <a:spcBef>
                          <a:spcPts val="0"/>
                        </a:spcBef>
                        <a:spcAft>
                          <a:spcPts val="0"/>
                        </a:spcAft>
                      </a:pPr>
                      <a:r>
                        <a:rPr lang="en-US" sz="2400" kern="1400" dirty="0">
                          <a:ln>
                            <a:noFill/>
                          </a:ln>
                          <a:solidFill>
                            <a:schemeClr val="tx1"/>
                          </a:solidFill>
                          <a:effectLst/>
                          <a:latin typeface="Calibri "/>
                        </a:rPr>
                        <a:t>3.3-3.6</a:t>
                      </a: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noFill/>
                  </a:tcPr>
                </a:tc>
                <a:extLst>
                  <a:ext uri="{0D108BD9-81ED-4DB2-BD59-A6C34878D82A}">
                    <a16:rowId xmlns:a16="http://schemas.microsoft.com/office/drawing/2014/main" val="3519130901"/>
                  </a:ext>
                </a:extLst>
              </a:tr>
              <a:tr h="871118">
                <a:tc>
                  <a:txBody>
                    <a:bodyPr/>
                    <a:lstStyle/>
                    <a:p>
                      <a:pPr marL="70333" marR="0" lvl="0" indent="0" algn="l" rtl="0">
                        <a:lnSpc>
                          <a:spcPct val="119000"/>
                        </a:lnSpc>
                        <a:spcBef>
                          <a:spcPts val="0"/>
                        </a:spcBef>
                        <a:spcAft>
                          <a:spcPts val="600"/>
                        </a:spcAft>
                        <a:buFont typeface="Arial" panose="020B0604020202020204" pitchFamily="34" charset="0"/>
                        <a:buNone/>
                      </a:pPr>
                      <a:r>
                        <a:rPr lang="en-US" sz="2400" kern="1400" dirty="0">
                          <a:ln>
                            <a:noFill/>
                          </a:ln>
                          <a:solidFill>
                            <a:srgbClr val="000000"/>
                          </a:solidFill>
                          <a:effectLst/>
                          <a:latin typeface="Calibri "/>
                        </a:rPr>
                        <a:t>note down examples from a lecture effectively</a:t>
                      </a: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noFill/>
                  </a:tcPr>
                </a:tc>
                <a:tc vMerge="1">
                  <a:txBody>
                    <a:bodyPr/>
                    <a:lstStyle/>
                    <a:p>
                      <a:pPr marR="0" indent="0" algn="ctr" rtl="0">
                        <a:lnSpc>
                          <a:spcPct val="107000"/>
                        </a:lnSpc>
                        <a:spcBef>
                          <a:spcPts val="0"/>
                        </a:spcBef>
                        <a:spcAft>
                          <a:spcPts val="0"/>
                        </a:spcAft>
                      </a:pPr>
                      <a:endParaRPr lang="en-US" sz="2400" kern="1400" dirty="0">
                        <a:ln>
                          <a:noFill/>
                        </a:ln>
                        <a:solidFill>
                          <a:schemeClr val="tx1"/>
                        </a:solidFill>
                        <a:effectLst/>
                        <a:latin typeface="Calibri "/>
                      </a:endParaRP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noFill/>
                  </a:tcPr>
                </a:tc>
                <a:extLst>
                  <a:ext uri="{0D108BD9-81ED-4DB2-BD59-A6C34878D82A}">
                    <a16:rowId xmlns:a16="http://schemas.microsoft.com/office/drawing/2014/main" val="2912470556"/>
                  </a:ext>
                </a:extLst>
              </a:tr>
              <a:tr h="871118">
                <a:tc>
                  <a:txBody>
                    <a:bodyPr/>
                    <a:lstStyle/>
                    <a:p>
                      <a:pPr marL="70333" marR="0" lvl="0" indent="0" algn="l" rtl="0">
                        <a:lnSpc>
                          <a:spcPct val="119000"/>
                        </a:lnSpc>
                        <a:spcBef>
                          <a:spcPts val="0"/>
                        </a:spcBef>
                        <a:spcAft>
                          <a:spcPts val="600"/>
                        </a:spcAft>
                        <a:buFont typeface="Arial" panose="020B0604020202020204" pitchFamily="34" charset="0"/>
                        <a:buNone/>
                      </a:pPr>
                      <a:r>
                        <a:rPr lang="en-US" sz="2400" kern="1400" dirty="0">
                          <a:ln>
                            <a:noFill/>
                          </a:ln>
                          <a:solidFill>
                            <a:srgbClr val="000000"/>
                          </a:solidFill>
                          <a:effectLst/>
                          <a:latin typeface="Calibri "/>
                        </a:rPr>
                        <a:t>use information from different sources to support ideas in a discussion</a:t>
                      </a: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noFill/>
                  </a:tcPr>
                </a:tc>
                <a:tc vMerge="1">
                  <a:txBody>
                    <a:bodyPr/>
                    <a:lstStyle/>
                    <a:p>
                      <a:pPr marR="0" indent="0" algn="ctr" rtl="0">
                        <a:lnSpc>
                          <a:spcPct val="107000"/>
                        </a:lnSpc>
                        <a:spcBef>
                          <a:spcPts val="0"/>
                        </a:spcBef>
                        <a:spcAft>
                          <a:spcPts val="0"/>
                        </a:spcAft>
                      </a:pPr>
                      <a:endParaRPr lang="en-US" sz="2400" kern="1400" dirty="0">
                        <a:ln>
                          <a:noFill/>
                        </a:ln>
                        <a:solidFill>
                          <a:schemeClr val="tx1"/>
                        </a:solidFill>
                        <a:effectLst/>
                        <a:latin typeface="Calibri "/>
                      </a:endParaRP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noFill/>
                  </a:tcPr>
                </a:tc>
                <a:extLst>
                  <a:ext uri="{0D108BD9-81ED-4DB2-BD59-A6C34878D82A}">
                    <a16:rowId xmlns:a16="http://schemas.microsoft.com/office/drawing/2014/main" val="1971345716"/>
                  </a:ext>
                </a:extLst>
              </a:tr>
            </a:tbl>
          </a:graphicData>
        </a:graphic>
      </p:graphicFrame>
      <p:grpSp>
        <p:nvGrpSpPr>
          <p:cNvPr id="3" name="Group 2">
            <a:extLst>
              <a:ext uri="{FF2B5EF4-FFF2-40B4-BE49-F238E27FC236}">
                <a16:creationId xmlns:a16="http://schemas.microsoft.com/office/drawing/2014/main" id="{8CF5E586-D145-AFB3-6F77-C88F0CCDB8E5}"/>
              </a:ext>
            </a:extLst>
          </p:cNvPr>
          <p:cNvGrpSpPr>
            <a:grpSpLocks/>
          </p:cNvGrpSpPr>
          <p:nvPr/>
        </p:nvGrpSpPr>
        <p:grpSpPr bwMode="auto">
          <a:xfrm>
            <a:off x="2567614" y="279943"/>
            <a:ext cx="7956374" cy="556775"/>
            <a:chOff x="103092947" y="106166650"/>
            <a:chExt cx="6633626" cy="556454"/>
          </a:xfrm>
        </p:grpSpPr>
        <p:sp>
          <p:nvSpPr>
            <p:cNvPr id="4" name="Text Box 3">
              <a:extLst>
                <a:ext uri="{FF2B5EF4-FFF2-40B4-BE49-F238E27FC236}">
                  <a16:creationId xmlns:a16="http://schemas.microsoft.com/office/drawing/2014/main" id="{5ADC5981-4915-8BFE-6381-220204D2A061}"/>
                </a:ext>
              </a:extLst>
            </p:cNvPr>
            <p:cNvSpPr txBox="1">
              <a:spLocks noChangeArrowheads="1"/>
            </p:cNvSpPr>
            <p:nvPr/>
          </p:nvSpPr>
          <p:spPr bwMode="auto">
            <a:xfrm>
              <a:off x="103121214" y="106166650"/>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Lesson aims and objectives</a:t>
              </a:r>
              <a:endParaRPr lang="en-US" altLang="en-US" sz="2800" dirty="0">
                <a:latin typeface="Arial" panose="020B0604020202020204" pitchFamily="34" charset="0"/>
              </a:endParaRPr>
            </a:p>
          </p:txBody>
        </p:sp>
        <p:sp>
          <p:nvSpPr>
            <p:cNvPr id="5" name="Rectangle 4">
              <a:extLst>
                <a:ext uri="{FF2B5EF4-FFF2-40B4-BE49-F238E27FC236}">
                  <a16:creationId xmlns:a16="http://schemas.microsoft.com/office/drawing/2014/main" id="{E99128B4-1129-2B84-3553-28B7F5684371}"/>
                </a:ext>
              </a:extLst>
            </p:cNvPr>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6" name="Picture 5" descr="UoN_Primary_Logo_RGB">
            <a:extLst>
              <a:ext uri="{FF2B5EF4-FFF2-40B4-BE49-F238E27FC236}">
                <a16:creationId xmlns:a16="http://schemas.microsoft.com/office/drawing/2014/main" id="{DAF55D3F-6E96-9237-B8E9-4916F36F4A1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8" name="TextBox 7">
            <a:extLst>
              <a:ext uri="{FF2B5EF4-FFF2-40B4-BE49-F238E27FC236}">
                <a16:creationId xmlns:a16="http://schemas.microsoft.com/office/drawing/2014/main" id="{0E5CD034-AB82-9548-C425-E30EDB1F42D7}"/>
              </a:ext>
            </a:extLst>
          </p:cNvPr>
          <p:cNvSpPr txBox="1"/>
          <p:nvPr/>
        </p:nvSpPr>
        <p:spPr>
          <a:xfrm>
            <a:off x="689308" y="1251777"/>
            <a:ext cx="10801200" cy="830997"/>
          </a:xfrm>
          <a:prstGeom prst="rect">
            <a:avLst/>
          </a:prstGeom>
          <a:noFill/>
        </p:spPr>
        <p:txBody>
          <a:bodyPr wrap="square">
            <a:spAutoFit/>
          </a:bodyPr>
          <a:lstStyle/>
          <a:p>
            <a:r>
              <a:rPr lang="en-US" sz="2400" dirty="0">
                <a:effectLst/>
                <a:latin typeface="Calibri "/>
                <a:ea typeface="Aptos" panose="020B0004020202020204" pitchFamily="34" charset="0"/>
                <a:cs typeface="Times New Roman" panose="02020603050405020304" pitchFamily="18" charset="0"/>
              </a:rPr>
              <a:t>By the end of this lesson, </a:t>
            </a:r>
            <a:r>
              <a:rPr lang="en-US" sz="2400" b="1" dirty="0">
                <a:effectLst/>
                <a:latin typeface="Calibri "/>
                <a:ea typeface="Aptos" panose="020B0004020202020204" pitchFamily="34" charset="0"/>
                <a:cs typeface="Times New Roman" panose="02020603050405020304" pitchFamily="18" charset="0"/>
              </a:rPr>
              <a:t>you should have enhanced your speaking and listening ability through practice.</a:t>
            </a:r>
            <a:r>
              <a:rPr lang="en-US" sz="2400" dirty="0">
                <a:effectLst/>
                <a:latin typeface="Calibri "/>
                <a:ea typeface="Aptos" panose="020B0004020202020204" pitchFamily="34" charset="0"/>
                <a:cs typeface="Times New Roman" panose="02020603050405020304" pitchFamily="18" charset="0"/>
              </a:rPr>
              <a:t> </a:t>
            </a:r>
            <a:endParaRPr lang="en-GB" sz="2400" dirty="0">
              <a:latin typeface="Calibri "/>
            </a:endParaRPr>
          </a:p>
        </p:txBody>
      </p:sp>
    </p:spTree>
    <p:extLst>
      <p:ext uri="{BB962C8B-B14F-4D97-AF65-F5344CB8AC3E}">
        <p14:creationId xmlns:p14="http://schemas.microsoft.com/office/powerpoint/2010/main" val="19061587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
          <p:cNvGrpSpPr>
            <a:grpSpLocks/>
          </p:cNvGrpSpPr>
          <p:nvPr/>
        </p:nvGrpSpPr>
        <p:grpSpPr bwMode="auto">
          <a:xfrm>
            <a:off x="2279576" y="279885"/>
            <a:ext cx="9649072" cy="556827"/>
            <a:chOff x="103092947" y="106166598"/>
            <a:chExt cx="6633628" cy="556506"/>
          </a:xfrm>
        </p:grpSpPr>
        <p:sp>
          <p:nvSpPr>
            <p:cNvPr id="2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Language and skills focus: </a:t>
              </a:r>
              <a:r>
                <a:rPr lang="en-GB" altLang="en-US" sz="2400" dirty="0">
                  <a:solidFill>
                    <a:srgbClr val="000000"/>
                  </a:solidFill>
                  <a:latin typeface="Verdana" panose="020B0604030504040204" pitchFamily="34" charset="0"/>
                </a:rPr>
                <a:t>Ranking and summarising</a:t>
              </a:r>
              <a:endParaRPr lang="en-US" altLang="en-US" sz="2800" dirty="0">
                <a:latin typeface="Arial" panose="020B0604020202020204" pitchFamily="34" charset="0"/>
              </a:endParaRPr>
            </a:p>
          </p:txBody>
        </p:sp>
        <p:sp>
          <p:nvSpPr>
            <p:cNvPr id="2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29"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23" name="Content Placeholder 2"/>
          <p:cNvSpPr>
            <a:spLocks noGrp="1"/>
          </p:cNvSpPr>
          <p:nvPr>
            <p:ph idx="1"/>
          </p:nvPr>
        </p:nvSpPr>
        <p:spPr>
          <a:xfrm>
            <a:off x="551384" y="1340768"/>
            <a:ext cx="11233239" cy="5040560"/>
          </a:xfrm>
          <a:solidFill>
            <a:srgbClr val="C7EBE2"/>
          </a:solidFill>
          <a:ln>
            <a:solidFill>
              <a:schemeClr val="tx1"/>
            </a:solidFill>
            <a:prstDash val="dash"/>
          </a:ln>
        </p:spPr>
        <p:txBody>
          <a:bodyPr>
            <a:noAutofit/>
          </a:bodyPr>
          <a:lstStyle/>
          <a:p>
            <a:pPr marL="0" indent="0" algn="just" fontAlgn="base">
              <a:lnSpc>
                <a:spcPct val="100000"/>
              </a:lnSpc>
              <a:spcBef>
                <a:spcPts val="0"/>
              </a:spcBef>
              <a:spcAft>
                <a:spcPts val="600"/>
              </a:spcAft>
              <a:buNone/>
            </a:pPr>
            <a:endParaRPr lang="en-US" sz="2000" dirty="0"/>
          </a:p>
          <a:p>
            <a:pPr marL="0" indent="0" algn="just" fontAlgn="base">
              <a:lnSpc>
                <a:spcPct val="100000"/>
              </a:lnSpc>
              <a:spcBef>
                <a:spcPts val="0"/>
              </a:spcBef>
              <a:spcAft>
                <a:spcPts val="600"/>
              </a:spcAft>
              <a:buNone/>
            </a:pPr>
            <a:r>
              <a:rPr lang="en-US" sz="2000" dirty="0"/>
              <a:t>In some academic discussions you may simply be asked to talk about a topic, while in others you will be given a discussion task. If there is a discussion task, certain stages will be necessary to complete it successfully.</a:t>
            </a:r>
          </a:p>
          <a:p>
            <a:pPr marL="0" indent="0" algn="just" fontAlgn="base">
              <a:lnSpc>
                <a:spcPct val="100000"/>
              </a:lnSpc>
              <a:spcBef>
                <a:spcPts val="0"/>
              </a:spcBef>
              <a:spcAft>
                <a:spcPts val="600"/>
              </a:spcAft>
              <a:buNone/>
            </a:pPr>
            <a:endParaRPr lang="en-US" sz="2000" dirty="0"/>
          </a:p>
          <a:p>
            <a:pPr marL="0" indent="0" algn="just" fontAlgn="base">
              <a:lnSpc>
                <a:spcPct val="100000"/>
              </a:lnSpc>
              <a:spcBef>
                <a:spcPts val="0"/>
              </a:spcBef>
              <a:spcAft>
                <a:spcPts val="600"/>
              </a:spcAft>
              <a:buNone/>
            </a:pPr>
            <a:r>
              <a:rPr lang="en-US" sz="2000" dirty="0"/>
              <a:t>In your </a:t>
            </a:r>
            <a:r>
              <a:rPr lang="en-US" sz="2000" b="1" dirty="0"/>
              <a:t>Group Discussion Exam </a:t>
            </a:r>
            <a:r>
              <a:rPr lang="en-US" sz="2000" dirty="0"/>
              <a:t>you will be asked to identify 2-3 features of a topic and then rank them. The stages for this are:</a:t>
            </a:r>
          </a:p>
          <a:p>
            <a:pPr marL="914400" lvl="1" indent="-457200" algn="just" fontAlgn="base">
              <a:lnSpc>
                <a:spcPct val="100000"/>
              </a:lnSpc>
              <a:spcBef>
                <a:spcPts val="0"/>
              </a:spcBef>
              <a:spcAft>
                <a:spcPts val="600"/>
              </a:spcAft>
              <a:buFont typeface="+mj-lt"/>
              <a:buAutoNum type="arabicPeriod"/>
            </a:pPr>
            <a:r>
              <a:rPr lang="en-US" sz="1800" dirty="0"/>
              <a:t>Opening</a:t>
            </a:r>
          </a:p>
          <a:p>
            <a:pPr marL="914400" lvl="1" indent="-457200" algn="just" fontAlgn="base">
              <a:lnSpc>
                <a:spcPct val="100000"/>
              </a:lnSpc>
              <a:spcBef>
                <a:spcPts val="0"/>
              </a:spcBef>
              <a:spcAft>
                <a:spcPts val="600"/>
              </a:spcAft>
              <a:buFont typeface="+mj-lt"/>
              <a:buAutoNum type="arabicPeriod"/>
            </a:pPr>
            <a:r>
              <a:rPr lang="en-US" sz="1800" dirty="0"/>
              <a:t>Gathering ideas: identification of 2-3 features (&amp; </a:t>
            </a:r>
            <a:r>
              <a:rPr lang="en-US" sz="1800" dirty="0" err="1"/>
              <a:t>summarising</a:t>
            </a:r>
            <a:r>
              <a:rPr lang="en-US" sz="1800" dirty="0"/>
              <a:t> before moving to the next stage)</a:t>
            </a:r>
          </a:p>
          <a:p>
            <a:pPr marL="914400" lvl="1" indent="-457200" algn="just" fontAlgn="base">
              <a:lnSpc>
                <a:spcPct val="100000"/>
              </a:lnSpc>
              <a:spcBef>
                <a:spcPts val="0"/>
              </a:spcBef>
              <a:spcAft>
                <a:spcPts val="600"/>
              </a:spcAft>
              <a:buFont typeface="+mj-lt"/>
              <a:buAutoNum type="arabicPeriod"/>
            </a:pPr>
            <a:r>
              <a:rPr lang="en-US" sz="1800" dirty="0"/>
              <a:t>Ranking the ideas</a:t>
            </a:r>
          </a:p>
          <a:p>
            <a:pPr marL="914400" lvl="1" indent="-457200" algn="just" fontAlgn="base">
              <a:lnSpc>
                <a:spcPct val="100000"/>
              </a:lnSpc>
              <a:spcBef>
                <a:spcPts val="0"/>
              </a:spcBef>
              <a:spcAft>
                <a:spcPts val="600"/>
              </a:spcAft>
              <a:buFont typeface="+mj-lt"/>
              <a:buAutoNum type="arabicPeriod"/>
            </a:pPr>
            <a:r>
              <a:rPr lang="en-US" sz="1800" dirty="0"/>
              <a:t>Concluding (</a:t>
            </a:r>
            <a:r>
              <a:rPr lang="en-US" sz="1800" dirty="0" err="1"/>
              <a:t>summarising</a:t>
            </a:r>
            <a:r>
              <a:rPr lang="en-US" sz="1800" dirty="0"/>
              <a:t> the discussion)</a:t>
            </a:r>
          </a:p>
          <a:p>
            <a:pPr marL="914400" lvl="1" indent="-457200" algn="just" fontAlgn="base">
              <a:lnSpc>
                <a:spcPct val="100000"/>
              </a:lnSpc>
              <a:spcBef>
                <a:spcPts val="0"/>
              </a:spcBef>
              <a:spcAft>
                <a:spcPts val="600"/>
              </a:spcAft>
              <a:buFont typeface="+mj-lt"/>
              <a:buAutoNum type="arabicPeriod"/>
            </a:pPr>
            <a:endParaRPr lang="en-US" sz="2000" dirty="0"/>
          </a:p>
          <a:p>
            <a:pPr marL="0" indent="0" algn="just" fontAlgn="base">
              <a:lnSpc>
                <a:spcPct val="100000"/>
              </a:lnSpc>
              <a:spcBef>
                <a:spcPts val="0"/>
              </a:spcBef>
              <a:spcAft>
                <a:spcPts val="600"/>
              </a:spcAft>
              <a:buNone/>
            </a:pPr>
            <a:r>
              <a:rPr lang="en-US" sz="2000" dirty="0"/>
              <a:t>Today, we will focus on the skills of </a:t>
            </a:r>
            <a:r>
              <a:rPr lang="en-US" sz="2000" b="1" dirty="0"/>
              <a:t>ranking </a:t>
            </a:r>
            <a:r>
              <a:rPr lang="en-US" sz="2000" dirty="0"/>
              <a:t>and </a:t>
            </a:r>
            <a:r>
              <a:rPr lang="en-US" sz="2000" b="1" dirty="0" err="1"/>
              <a:t>summarising</a:t>
            </a:r>
            <a:r>
              <a:rPr lang="en-US" sz="2000" dirty="0"/>
              <a:t>.</a:t>
            </a:r>
          </a:p>
        </p:txBody>
      </p:sp>
      <p:sp>
        <p:nvSpPr>
          <p:cNvPr id="7" name="Control 1"/>
          <p:cNvSpPr>
            <a:spLocks noChangeArrowheads="1" noChangeShapeType="1"/>
          </p:cNvSpPr>
          <p:nvPr/>
        </p:nvSpPr>
        <p:spPr bwMode="auto">
          <a:xfrm>
            <a:off x="7485063" y="8328025"/>
            <a:ext cx="6119812" cy="3270250"/>
          </a:xfrm>
          <a:prstGeom prst="rect">
            <a:avLst/>
          </a:prstGeom>
          <a:noFill/>
          <a:ln>
            <a:noFill/>
          </a:ln>
          <a:effectLst/>
          <a:extLst>
            <a:ext uri="{91240B29-F687-4F45-9708-019B960494DF}">
              <a14:hiddenLine xmlns:a14="http://schemas.microsoft.com/office/drawing/2010/main" w="25400">
                <a:no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0" tIns="0" rIns="0" bIns="0" numCol="1" anchor="t" anchorCtr="0" compatLnSpc="1">
            <a:prstTxWarp prst="textNoShape">
              <a:avLst/>
            </a:prstTxWarp>
          </a:bodyPr>
          <a:lstStyle/>
          <a:p>
            <a:endParaRPr lang="en-GB"/>
          </a:p>
        </p:txBody>
      </p:sp>
    </p:spTree>
    <p:extLst>
      <p:ext uri="{BB962C8B-B14F-4D97-AF65-F5344CB8AC3E}">
        <p14:creationId xmlns:p14="http://schemas.microsoft.com/office/powerpoint/2010/main" val="23366107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
          <p:cNvGrpSpPr>
            <a:grpSpLocks/>
          </p:cNvGrpSpPr>
          <p:nvPr/>
        </p:nvGrpSpPr>
        <p:grpSpPr bwMode="auto">
          <a:xfrm>
            <a:off x="2279576" y="279885"/>
            <a:ext cx="9649072" cy="556827"/>
            <a:chOff x="103092947" y="106166598"/>
            <a:chExt cx="6633628" cy="556506"/>
          </a:xfrm>
        </p:grpSpPr>
        <p:sp>
          <p:nvSpPr>
            <p:cNvPr id="2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Language and skills focus: </a:t>
              </a:r>
              <a:r>
                <a:rPr lang="en-GB" altLang="en-US" sz="2400" dirty="0">
                  <a:solidFill>
                    <a:srgbClr val="000000"/>
                  </a:solidFill>
                  <a:latin typeface="Verdana" panose="020B0604030504040204" pitchFamily="34" charset="0"/>
                </a:rPr>
                <a:t>Ranking and summarising</a:t>
              </a:r>
              <a:endParaRPr lang="en-US" altLang="en-US" sz="2800" dirty="0">
                <a:latin typeface="Arial" panose="020B0604020202020204" pitchFamily="34" charset="0"/>
              </a:endParaRPr>
            </a:p>
          </p:txBody>
        </p:sp>
        <p:sp>
          <p:nvSpPr>
            <p:cNvPr id="2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29"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23" name="Content Placeholder 2"/>
          <p:cNvSpPr>
            <a:spLocks noGrp="1"/>
          </p:cNvSpPr>
          <p:nvPr>
            <p:ph idx="1"/>
          </p:nvPr>
        </p:nvSpPr>
        <p:spPr>
          <a:xfrm>
            <a:off x="541941" y="1115575"/>
            <a:ext cx="11233239" cy="1941523"/>
          </a:xfrm>
          <a:solidFill>
            <a:srgbClr val="C7EBE2"/>
          </a:solidFill>
          <a:ln>
            <a:solidFill>
              <a:schemeClr val="tx1"/>
            </a:solidFill>
            <a:prstDash val="dash"/>
          </a:ln>
        </p:spPr>
        <p:txBody>
          <a:bodyPr>
            <a:noAutofit/>
          </a:bodyPr>
          <a:lstStyle/>
          <a:p>
            <a:pPr marL="0" indent="0" algn="ctr" fontAlgn="base">
              <a:lnSpc>
                <a:spcPct val="150000"/>
              </a:lnSpc>
              <a:spcBef>
                <a:spcPts val="0"/>
              </a:spcBef>
              <a:buNone/>
            </a:pPr>
            <a:r>
              <a:rPr lang="en-US" sz="2000" b="1" dirty="0"/>
              <a:t>Ranking</a:t>
            </a:r>
          </a:p>
          <a:p>
            <a:pPr marL="0" indent="0" algn="ctr" fontAlgn="base">
              <a:lnSpc>
                <a:spcPct val="100000"/>
              </a:lnSpc>
              <a:spcBef>
                <a:spcPts val="0"/>
              </a:spcBef>
              <a:buNone/>
            </a:pPr>
            <a:endParaRPr lang="en-US" sz="2000" b="1" dirty="0"/>
          </a:p>
          <a:p>
            <a:pPr marL="0" indent="0" algn="just" fontAlgn="base">
              <a:lnSpc>
                <a:spcPct val="100000"/>
              </a:lnSpc>
              <a:spcBef>
                <a:spcPts val="0"/>
              </a:spcBef>
              <a:buNone/>
            </a:pPr>
            <a:r>
              <a:rPr lang="en-US" sz="2000" dirty="0"/>
              <a:t>It is good to begin the ranking stage by clearly stating the 2-3 features you have selected. Then, you should compare and contrast the features to try to decide an order. REMEMBER: you are working as a team, so you should try to reach a consensus – an agreement – about the ranking order.</a:t>
            </a:r>
          </a:p>
        </p:txBody>
      </p:sp>
      <p:sp>
        <p:nvSpPr>
          <p:cNvPr id="7" name="Control 1"/>
          <p:cNvSpPr>
            <a:spLocks noChangeArrowheads="1" noChangeShapeType="1"/>
          </p:cNvSpPr>
          <p:nvPr/>
        </p:nvSpPr>
        <p:spPr bwMode="auto">
          <a:xfrm>
            <a:off x="7485063" y="8328025"/>
            <a:ext cx="6119812" cy="3270250"/>
          </a:xfrm>
          <a:prstGeom prst="rect">
            <a:avLst/>
          </a:prstGeom>
          <a:noFill/>
          <a:ln>
            <a:noFill/>
          </a:ln>
          <a:effectLst/>
          <a:extLst>
            <a:ext uri="{91240B29-F687-4F45-9708-019B960494DF}">
              <a14:hiddenLine xmlns:a14="http://schemas.microsoft.com/office/drawing/2010/main" w="25400">
                <a:no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0" tIns="0" rIns="0" bIns="0" numCol="1" anchor="t" anchorCtr="0" compatLnSpc="1">
            <a:prstTxWarp prst="textNoShape">
              <a:avLst/>
            </a:prstTxWarp>
          </a:bodyPr>
          <a:lstStyle/>
          <a:p>
            <a:endParaRPr lang="en-GB"/>
          </a:p>
        </p:txBody>
      </p:sp>
      <p:sp>
        <p:nvSpPr>
          <p:cNvPr id="8" name="Content Placeholder 2"/>
          <p:cNvSpPr txBox="1">
            <a:spLocks/>
          </p:cNvSpPr>
          <p:nvPr/>
        </p:nvSpPr>
        <p:spPr>
          <a:xfrm>
            <a:off x="541941" y="3429000"/>
            <a:ext cx="11233239" cy="2880320"/>
          </a:xfrm>
          <a:prstGeom prst="rect">
            <a:avLst/>
          </a:prstGeom>
          <a:solidFill>
            <a:srgbClr val="C7EBE2"/>
          </a:solidFill>
          <a:ln>
            <a:solidFill>
              <a:schemeClr val="tx1"/>
            </a:solidFill>
            <a:prstDash val="dash"/>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base">
              <a:lnSpc>
                <a:spcPct val="150000"/>
              </a:lnSpc>
              <a:spcBef>
                <a:spcPts val="0"/>
              </a:spcBef>
              <a:buNone/>
            </a:pPr>
            <a:r>
              <a:rPr lang="en-US" sz="2000" b="1" dirty="0" err="1"/>
              <a:t>Summarising</a:t>
            </a:r>
            <a:endParaRPr lang="en-US" sz="2000" b="1" dirty="0"/>
          </a:p>
          <a:p>
            <a:pPr marL="0" indent="0" algn="ctr" fontAlgn="base">
              <a:lnSpc>
                <a:spcPct val="100000"/>
              </a:lnSpc>
              <a:spcBef>
                <a:spcPts val="0"/>
              </a:spcBef>
              <a:buNone/>
            </a:pPr>
            <a:endParaRPr lang="en-US" sz="2000" b="1" dirty="0"/>
          </a:p>
          <a:p>
            <a:pPr marL="0" indent="0" algn="just" fontAlgn="base">
              <a:lnSpc>
                <a:spcPct val="100000"/>
              </a:lnSpc>
              <a:spcBef>
                <a:spcPts val="0"/>
              </a:spcBef>
              <a:buNone/>
            </a:pPr>
            <a:r>
              <a:rPr lang="en-US" sz="2000" dirty="0"/>
              <a:t>As in other forms of academic work, it is good to provide a summary at the end of a discussion. This helps remind the participants what has been said and helps to check that there is a common understanding. In a timed discussion, the summary can be very brief or more expansive depending on the time left.</a:t>
            </a:r>
          </a:p>
          <a:p>
            <a:pPr marL="0" indent="0" algn="just" fontAlgn="base">
              <a:lnSpc>
                <a:spcPct val="100000"/>
              </a:lnSpc>
              <a:spcBef>
                <a:spcPts val="0"/>
              </a:spcBef>
              <a:buNone/>
            </a:pPr>
            <a:endParaRPr lang="en-US" sz="2000" dirty="0"/>
          </a:p>
          <a:p>
            <a:pPr marL="0" indent="0" algn="just" fontAlgn="base">
              <a:lnSpc>
                <a:spcPct val="100000"/>
              </a:lnSpc>
              <a:spcBef>
                <a:spcPts val="0"/>
              </a:spcBef>
              <a:spcAft>
                <a:spcPts val="600"/>
              </a:spcAft>
              <a:buNone/>
            </a:pPr>
            <a:r>
              <a:rPr lang="en-US" sz="2000" dirty="0"/>
              <a:t>Brief </a:t>
            </a:r>
            <a:r>
              <a:rPr lang="en-US" sz="2000" dirty="0" err="1"/>
              <a:t>summarising</a:t>
            </a:r>
            <a:r>
              <a:rPr lang="en-US" sz="2000" dirty="0"/>
              <a:t> can also occur at the end of other discussion stages. This can ensure that all participants are aware of what has already been discussed before moving on. </a:t>
            </a:r>
          </a:p>
        </p:txBody>
      </p:sp>
    </p:spTree>
    <p:extLst>
      <p:ext uri="{BB962C8B-B14F-4D97-AF65-F5344CB8AC3E}">
        <p14:creationId xmlns:p14="http://schemas.microsoft.com/office/powerpoint/2010/main" val="11413132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FAA0D-821C-49B0-A071-60DC1679C9F0}"/>
              </a:ext>
            </a:extLst>
          </p:cNvPr>
          <p:cNvPicPr>
            <a:picLocks noChangeAspect="1"/>
          </p:cNvPicPr>
          <p:nvPr/>
        </p:nvPicPr>
        <p:blipFill>
          <a:blip r:embed="rId2"/>
          <a:stretch>
            <a:fillRect/>
          </a:stretch>
        </p:blipFill>
        <p:spPr>
          <a:xfrm>
            <a:off x="7832301" y="4609576"/>
            <a:ext cx="4007768" cy="1608365"/>
          </a:xfrm>
          <a:prstGeom prst="rect">
            <a:avLst/>
          </a:prstGeom>
          <a:ln>
            <a:noFill/>
          </a:ln>
          <a:effectLst>
            <a:softEdge rad="112500"/>
          </a:effectLst>
        </p:spPr>
      </p:pic>
      <p:sp>
        <p:nvSpPr>
          <p:cNvPr id="9" name="Rectangle 8"/>
          <p:cNvSpPr/>
          <p:nvPr/>
        </p:nvSpPr>
        <p:spPr>
          <a:xfrm>
            <a:off x="460748" y="1316622"/>
            <a:ext cx="11323884" cy="2862322"/>
          </a:xfrm>
          <a:prstGeom prst="rect">
            <a:avLst/>
          </a:prstGeom>
        </p:spPr>
        <p:txBody>
          <a:bodyPr wrap="square">
            <a:spAutoFit/>
          </a:bodyPr>
          <a:lstStyle/>
          <a:p>
            <a:r>
              <a:rPr lang="en-US" sz="2000" dirty="0"/>
              <a:t>Watch a video that contains the ranking and </a:t>
            </a:r>
            <a:r>
              <a:rPr lang="en-US" sz="2000" dirty="0" err="1"/>
              <a:t>summarising</a:t>
            </a:r>
            <a:r>
              <a:rPr lang="en-US" sz="2000" dirty="0"/>
              <a:t> stages of a discussion. </a:t>
            </a:r>
          </a:p>
          <a:p>
            <a:endParaRPr lang="en-US" sz="2000" dirty="0"/>
          </a:p>
          <a:p>
            <a:pPr marL="341313"/>
            <a:r>
              <a:rPr lang="en-US" i="1" dirty="0"/>
              <a:t>Discussion prompt:</a:t>
            </a:r>
          </a:p>
          <a:p>
            <a:endParaRPr lang="en-US" sz="2000" dirty="0"/>
          </a:p>
          <a:p>
            <a:endParaRPr lang="en-US" sz="2000" dirty="0"/>
          </a:p>
          <a:p>
            <a:endParaRPr lang="en-US" sz="2000" dirty="0"/>
          </a:p>
          <a:p>
            <a:endParaRPr lang="en-GB" sz="2000" dirty="0"/>
          </a:p>
          <a:p>
            <a:endParaRPr lang="en-US" sz="2000" dirty="0"/>
          </a:p>
          <a:p>
            <a:r>
              <a:rPr lang="en-US" sz="2000" dirty="0"/>
              <a:t>Watch the video and make notes on the features they identified, and on the agreed ranking order.</a:t>
            </a:r>
            <a:endParaRPr lang="en-GB" sz="2800" dirty="0"/>
          </a:p>
        </p:txBody>
      </p:sp>
      <p:grpSp>
        <p:nvGrpSpPr>
          <p:cNvPr id="10" name="Group 2"/>
          <p:cNvGrpSpPr>
            <a:grpSpLocks/>
          </p:cNvGrpSpPr>
          <p:nvPr/>
        </p:nvGrpSpPr>
        <p:grpSpPr bwMode="auto">
          <a:xfrm>
            <a:off x="2279576" y="279885"/>
            <a:ext cx="9289032" cy="556827"/>
            <a:chOff x="103092947" y="106166598"/>
            <a:chExt cx="6633628" cy="556506"/>
          </a:xfrm>
        </p:grpSpPr>
        <p:sp>
          <p:nvSpPr>
            <p:cNvPr id="11"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Language and skills focus: </a:t>
              </a:r>
              <a:r>
                <a:rPr lang="en-GB" altLang="en-US" sz="2400" dirty="0">
                  <a:solidFill>
                    <a:srgbClr val="000000"/>
                  </a:solidFill>
                  <a:latin typeface="Verdana" panose="020B0604030504040204" pitchFamily="34" charset="0"/>
                </a:rPr>
                <a:t>Ranking and summarising</a:t>
              </a:r>
              <a:endParaRPr lang="en-US" altLang="en-US" sz="2800" dirty="0">
                <a:latin typeface="Arial" panose="020B0604020202020204" pitchFamily="34" charset="0"/>
              </a:endParaRPr>
            </a:p>
          </p:txBody>
        </p:sp>
        <p:sp>
          <p:nvSpPr>
            <p:cNvPr id="12"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3"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18" name="Text Box 3"/>
          <p:cNvSpPr txBox="1">
            <a:spLocks noChangeArrowheads="1"/>
          </p:cNvSpPr>
          <p:nvPr/>
        </p:nvSpPr>
        <p:spPr bwMode="auto">
          <a:xfrm>
            <a:off x="10831957" y="6079035"/>
            <a:ext cx="1008112" cy="277813"/>
          </a:xfrm>
          <a:prstGeom prst="rect">
            <a:avLst/>
          </a:prstGeom>
          <a:solidFill>
            <a:srgbClr val="FFFFFF"/>
          </a:solidFill>
          <a:ln w="3175" algn="ctr">
            <a:solidFill>
              <a:srgbClr val="5B9BD5"/>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Michaela</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19" name="Text Box 3"/>
          <p:cNvSpPr txBox="1">
            <a:spLocks noChangeArrowheads="1"/>
          </p:cNvSpPr>
          <p:nvPr/>
        </p:nvSpPr>
        <p:spPr bwMode="auto">
          <a:xfrm>
            <a:off x="9370252" y="6079035"/>
            <a:ext cx="1008112" cy="277813"/>
          </a:xfrm>
          <a:prstGeom prst="rect">
            <a:avLst/>
          </a:prstGeom>
          <a:solidFill>
            <a:srgbClr val="FFFFFF"/>
          </a:solidFill>
          <a:ln w="3175" algn="ctr">
            <a:solidFill>
              <a:srgbClr val="5B9BD5"/>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John</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0" name="Text Box 3"/>
          <p:cNvSpPr txBox="1">
            <a:spLocks noChangeArrowheads="1"/>
          </p:cNvSpPr>
          <p:nvPr/>
        </p:nvSpPr>
        <p:spPr bwMode="auto">
          <a:xfrm>
            <a:off x="7881214" y="6079035"/>
            <a:ext cx="1008112" cy="277813"/>
          </a:xfrm>
          <a:prstGeom prst="rect">
            <a:avLst/>
          </a:prstGeom>
          <a:solidFill>
            <a:srgbClr val="FFFFFF"/>
          </a:solidFill>
          <a:ln w="3175" algn="ctr">
            <a:solidFill>
              <a:srgbClr val="5B9BD5"/>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Robert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4" name="Rectangle 3"/>
          <p:cNvSpPr/>
          <p:nvPr/>
        </p:nvSpPr>
        <p:spPr>
          <a:xfrm>
            <a:off x="581584" y="4579586"/>
            <a:ext cx="7183388"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sz="2400" dirty="0"/>
              <a:t>Promotion of local cultures through English </a:t>
            </a:r>
          </a:p>
          <a:p>
            <a:pPr marL="342900" indent="-342900">
              <a:lnSpc>
                <a:spcPct val="150000"/>
              </a:lnSpc>
              <a:buFont typeface="Arial" panose="020B0604020202020204" pitchFamily="34" charset="0"/>
              <a:buChar char="•"/>
            </a:pPr>
            <a:r>
              <a:rPr lang="en-US" sz="2400" dirty="0"/>
              <a:t>Influence of popular culture on local cultures</a:t>
            </a:r>
          </a:p>
          <a:p>
            <a:pPr marL="342900" indent="-342900">
              <a:lnSpc>
                <a:spcPct val="150000"/>
              </a:lnSpc>
              <a:buFont typeface="Arial" panose="020B0604020202020204" pitchFamily="34" charset="0"/>
              <a:buChar char="•"/>
            </a:pPr>
            <a:r>
              <a:rPr lang="en-US" sz="2400" dirty="0"/>
              <a:t>Loss of local languages</a:t>
            </a:r>
            <a:endParaRPr lang="en-GB" sz="2400" dirty="0"/>
          </a:p>
        </p:txBody>
      </p:sp>
      <p:sp>
        <p:nvSpPr>
          <p:cNvPr id="5" name="Oval 4"/>
          <p:cNvSpPr/>
          <p:nvPr/>
        </p:nvSpPr>
        <p:spPr>
          <a:xfrm>
            <a:off x="263352" y="5795889"/>
            <a:ext cx="636464" cy="394272"/>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C00000"/>
                </a:solidFill>
              </a:rPr>
              <a:t>1</a:t>
            </a:r>
            <a:endParaRPr lang="en-GB" sz="2400" b="1" dirty="0">
              <a:solidFill>
                <a:srgbClr val="C00000"/>
              </a:solidFill>
            </a:endParaRPr>
          </a:p>
        </p:txBody>
      </p:sp>
      <p:sp>
        <p:nvSpPr>
          <p:cNvPr id="14" name="Oval 13"/>
          <p:cNvSpPr/>
          <p:nvPr/>
        </p:nvSpPr>
        <p:spPr>
          <a:xfrm>
            <a:off x="263352" y="4719043"/>
            <a:ext cx="636464" cy="394272"/>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rgbClr val="C00000"/>
                </a:solidFill>
              </a:rPr>
              <a:t>3</a:t>
            </a:r>
          </a:p>
        </p:txBody>
      </p:sp>
      <p:sp>
        <p:nvSpPr>
          <p:cNvPr id="15" name="Oval 14"/>
          <p:cNvSpPr/>
          <p:nvPr/>
        </p:nvSpPr>
        <p:spPr>
          <a:xfrm>
            <a:off x="263352" y="5247359"/>
            <a:ext cx="636464" cy="394272"/>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C00000"/>
                </a:solidFill>
              </a:rPr>
              <a:t>2</a:t>
            </a:r>
            <a:endParaRPr lang="en-GB" sz="2400" b="1" dirty="0">
              <a:solidFill>
                <a:srgbClr val="C00000"/>
              </a:solidFill>
            </a:endParaRPr>
          </a:p>
        </p:txBody>
      </p:sp>
      <p:sp>
        <p:nvSpPr>
          <p:cNvPr id="3" name="Rectangle 2"/>
          <p:cNvSpPr/>
          <p:nvPr/>
        </p:nvSpPr>
        <p:spPr>
          <a:xfrm>
            <a:off x="479990" y="2325726"/>
            <a:ext cx="10905363" cy="1280160"/>
          </a:xfrm>
          <a:prstGeom prst="rect">
            <a:avLst/>
          </a:prstGeom>
          <a:solidFill>
            <a:srgbClr val="FFFFD1"/>
          </a:solidFill>
          <a:ln>
            <a:solidFill>
              <a:schemeClr val="accent2">
                <a:lumMod val="75000"/>
              </a:schemeClr>
            </a:solidFill>
            <a:prstDash val="dashDot"/>
          </a:ln>
        </p:spPr>
        <p:txBody>
          <a:bodyPr wrap="square" anchor="ctr">
            <a:spAutoFit/>
          </a:bodyPr>
          <a:lstStyle/>
          <a:p>
            <a:r>
              <a:rPr lang="en-US" sz="2400" dirty="0"/>
              <a:t>Identify 2-3 ways in which English as an international language changes local cultures. Rank them in order of impact.</a:t>
            </a:r>
          </a:p>
        </p:txBody>
      </p:sp>
    </p:spTree>
    <p:extLst>
      <p:ext uri="{BB962C8B-B14F-4D97-AF65-F5344CB8AC3E}">
        <p14:creationId xmlns:p14="http://schemas.microsoft.com/office/powerpoint/2010/main" val="2626864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1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C536D7B-3ECD-41C9-AF63-8DB1FFF06BC7}"/>
              </a:ext>
            </a:extLst>
          </p:cNvPr>
          <p:cNvGraphicFramePr>
            <a:graphicFrameLocks noGrp="1"/>
          </p:cNvGraphicFramePr>
          <p:nvPr>
            <p:extLst>
              <p:ext uri="{D42A27DB-BD31-4B8C-83A1-F6EECF244321}">
                <p14:modId xmlns:p14="http://schemas.microsoft.com/office/powerpoint/2010/main" val="3474163956"/>
              </p:ext>
            </p:extLst>
          </p:nvPr>
        </p:nvGraphicFramePr>
        <p:xfrm>
          <a:off x="263352" y="3263913"/>
          <a:ext cx="1584176" cy="2748280"/>
        </p:xfrm>
        <a:graphic>
          <a:graphicData uri="http://schemas.openxmlformats.org/drawingml/2006/table">
            <a:tbl>
              <a:tblPr firstRow="1" bandRow="1">
                <a:tableStyleId>{5940675A-B579-460E-94D1-54222C63F5DA}</a:tableStyleId>
              </a:tblPr>
              <a:tblGrid>
                <a:gridCol w="1584176">
                  <a:extLst>
                    <a:ext uri="{9D8B030D-6E8A-4147-A177-3AD203B41FA5}">
                      <a16:colId xmlns:a16="http://schemas.microsoft.com/office/drawing/2014/main" val="3333348043"/>
                    </a:ext>
                  </a:extLst>
                </a:gridCol>
              </a:tblGrid>
              <a:tr h="370840">
                <a:tc>
                  <a:txBody>
                    <a:bodyPr/>
                    <a:lstStyle/>
                    <a:p>
                      <a:pPr algn="ctr"/>
                      <a:r>
                        <a:rPr lang="en-US" b="1" dirty="0"/>
                        <a:t>Speaking turn</a:t>
                      </a:r>
                    </a:p>
                  </a:txBody>
                  <a:tcPr>
                    <a:solidFill>
                      <a:srgbClr val="E0BBE4"/>
                    </a:solidFill>
                  </a:tcPr>
                </a:tc>
                <a:extLst>
                  <a:ext uri="{0D108BD9-81ED-4DB2-BD59-A6C34878D82A}">
                    <a16:rowId xmlns:a16="http://schemas.microsoft.com/office/drawing/2014/main" val="4168511271"/>
                  </a:ext>
                </a:extLst>
              </a:tr>
              <a:tr h="370840">
                <a:tc>
                  <a:txBody>
                    <a:bodyPr/>
                    <a:lstStyle/>
                    <a:p>
                      <a:pPr algn="ctr"/>
                      <a:endParaRPr lang="en-US" sz="2000" dirty="0"/>
                    </a:p>
                  </a:txBody>
                  <a:tcPr anchor="ctr">
                    <a:solidFill>
                      <a:srgbClr val="FFFFD1"/>
                    </a:solidFill>
                  </a:tcPr>
                </a:tc>
                <a:extLst>
                  <a:ext uri="{0D108BD9-81ED-4DB2-BD59-A6C34878D82A}">
                    <a16:rowId xmlns:a16="http://schemas.microsoft.com/office/drawing/2014/main" val="1685277752"/>
                  </a:ext>
                </a:extLst>
              </a:tr>
              <a:tr h="370840">
                <a:tc>
                  <a:txBody>
                    <a:bodyPr/>
                    <a:lstStyle/>
                    <a:p>
                      <a:pPr algn="ctr"/>
                      <a:endParaRPr lang="en-US" sz="2000" dirty="0"/>
                    </a:p>
                  </a:txBody>
                  <a:tcPr anchor="ctr">
                    <a:solidFill>
                      <a:srgbClr val="FFFFD1"/>
                    </a:solidFill>
                  </a:tcPr>
                </a:tc>
                <a:extLst>
                  <a:ext uri="{0D108BD9-81ED-4DB2-BD59-A6C34878D82A}">
                    <a16:rowId xmlns:a16="http://schemas.microsoft.com/office/drawing/2014/main" val="3653157645"/>
                  </a:ext>
                </a:extLst>
              </a:tr>
              <a:tr h="370840">
                <a:tc>
                  <a:txBody>
                    <a:bodyPr/>
                    <a:lstStyle/>
                    <a:p>
                      <a:pPr algn="ctr"/>
                      <a:endParaRPr lang="en-US" sz="2000" dirty="0"/>
                    </a:p>
                  </a:txBody>
                  <a:tcPr anchor="ctr">
                    <a:solidFill>
                      <a:srgbClr val="FFFFD1"/>
                    </a:solidFill>
                  </a:tcPr>
                </a:tc>
                <a:extLst>
                  <a:ext uri="{0D108BD9-81ED-4DB2-BD59-A6C34878D82A}">
                    <a16:rowId xmlns:a16="http://schemas.microsoft.com/office/drawing/2014/main" val="3350174978"/>
                  </a:ext>
                </a:extLst>
              </a:tr>
              <a:tr h="370840">
                <a:tc>
                  <a:txBody>
                    <a:bodyPr/>
                    <a:lstStyle/>
                    <a:p>
                      <a:pPr algn="ctr"/>
                      <a:endParaRPr lang="en-US" sz="2000" dirty="0"/>
                    </a:p>
                  </a:txBody>
                  <a:tcPr anchor="ctr">
                    <a:solidFill>
                      <a:srgbClr val="FFFFD1"/>
                    </a:solidFill>
                  </a:tcPr>
                </a:tc>
                <a:extLst>
                  <a:ext uri="{0D108BD9-81ED-4DB2-BD59-A6C34878D82A}">
                    <a16:rowId xmlns:a16="http://schemas.microsoft.com/office/drawing/2014/main" val="3797551986"/>
                  </a:ext>
                </a:extLst>
              </a:tr>
              <a:tr h="370840">
                <a:tc>
                  <a:txBody>
                    <a:bodyPr/>
                    <a:lstStyle/>
                    <a:p>
                      <a:pPr algn="ctr"/>
                      <a:endParaRPr lang="en-US" sz="2000" dirty="0"/>
                    </a:p>
                  </a:txBody>
                  <a:tcPr anchor="ctr">
                    <a:solidFill>
                      <a:srgbClr val="FFFFD1"/>
                    </a:solidFill>
                  </a:tcPr>
                </a:tc>
                <a:extLst>
                  <a:ext uri="{0D108BD9-81ED-4DB2-BD59-A6C34878D82A}">
                    <a16:rowId xmlns:a16="http://schemas.microsoft.com/office/drawing/2014/main" val="2507703149"/>
                  </a:ext>
                </a:extLst>
              </a:tr>
              <a:tr h="370840">
                <a:tc>
                  <a:txBody>
                    <a:bodyPr/>
                    <a:lstStyle/>
                    <a:p>
                      <a:pPr algn="ctr"/>
                      <a:endParaRPr lang="en-US" sz="2000" dirty="0"/>
                    </a:p>
                  </a:txBody>
                  <a:tcPr anchor="ctr">
                    <a:solidFill>
                      <a:srgbClr val="FFFFD1"/>
                    </a:solidFill>
                  </a:tcPr>
                </a:tc>
                <a:extLst>
                  <a:ext uri="{0D108BD9-81ED-4DB2-BD59-A6C34878D82A}">
                    <a16:rowId xmlns:a16="http://schemas.microsoft.com/office/drawing/2014/main" val="4124040703"/>
                  </a:ext>
                </a:extLst>
              </a:tr>
            </a:tbl>
          </a:graphicData>
        </a:graphic>
      </p:graphicFrame>
      <p:sp>
        <p:nvSpPr>
          <p:cNvPr id="9" name="Rectangle 8"/>
          <p:cNvSpPr/>
          <p:nvPr/>
        </p:nvSpPr>
        <p:spPr>
          <a:xfrm>
            <a:off x="460748" y="1316622"/>
            <a:ext cx="11323884" cy="1569660"/>
          </a:xfrm>
          <a:prstGeom prst="rect">
            <a:avLst/>
          </a:prstGeom>
        </p:spPr>
        <p:txBody>
          <a:bodyPr wrap="square">
            <a:spAutoFit/>
          </a:bodyPr>
          <a:lstStyle/>
          <a:p>
            <a:r>
              <a:rPr lang="en-US" sz="2400" dirty="0"/>
              <a:t>Go to the </a:t>
            </a:r>
            <a:r>
              <a:rPr lang="en-US" sz="2400" u="sng" dirty="0"/>
              <a:t>Lesson 6.2 Ranking and </a:t>
            </a:r>
            <a:r>
              <a:rPr lang="en-US" sz="2400" u="sng" dirty="0" err="1"/>
              <a:t>Summarising</a:t>
            </a:r>
            <a:r>
              <a:rPr lang="en-US" sz="2400" dirty="0"/>
              <a:t> in your </a:t>
            </a:r>
            <a:r>
              <a:rPr lang="en-US" sz="2400" i="1" dirty="0"/>
              <a:t>Class Workbook</a:t>
            </a:r>
            <a:r>
              <a:rPr lang="en-US" sz="2400" dirty="0"/>
              <a:t>. Look at the speaking turns numbered 1-6 in the transcript.</a:t>
            </a:r>
          </a:p>
          <a:p>
            <a:endParaRPr lang="en-US" sz="2400" dirty="0"/>
          </a:p>
          <a:p>
            <a:r>
              <a:rPr lang="en-US" sz="2400" dirty="0"/>
              <a:t>Match each numbered speaking turn to the speaker’s purpose from the table below.</a:t>
            </a:r>
          </a:p>
        </p:txBody>
      </p:sp>
      <p:grpSp>
        <p:nvGrpSpPr>
          <p:cNvPr id="10" name="Group 2"/>
          <p:cNvGrpSpPr>
            <a:grpSpLocks/>
          </p:cNvGrpSpPr>
          <p:nvPr/>
        </p:nvGrpSpPr>
        <p:grpSpPr bwMode="auto">
          <a:xfrm>
            <a:off x="2279576" y="279885"/>
            <a:ext cx="9289032" cy="556827"/>
            <a:chOff x="103092947" y="106166598"/>
            <a:chExt cx="6633628" cy="556506"/>
          </a:xfrm>
        </p:grpSpPr>
        <p:sp>
          <p:nvSpPr>
            <p:cNvPr id="11"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Language and skills focus: </a:t>
              </a:r>
              <a:r>
                <a:rPr lang="en-GB" altLang="en-US" sz="2400" dirty="0">
                  <a:solidFill>
                    <a:srgbClr val="000000"/>
                  </a:solidFill>
                  <a:latin typeface="Verdana" panose="020B0604030504040204" pitchFamily="34" charset="0"/>
                </a:rPr>
                <a:t>Ranking and summarising</a:t>
              </a:r>
              <a:endParaRPr lang="en-US" altLang="en-US" sz="2800" dirty="0">
                <a:latin typeface="Arial" panose="020B0604020202020204" pitchFamily="34" charset="0"/>
              </a:endParaRPr>
            </a:p>
          </p:txBody>
        </p:sp>
        <p:sp>
          <p:nvSpPr>
            <p:cNvPr id="12"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3"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aphicFrame>
        <p:nvGraphicFramePr>
          <p:cNvPr id="3" name="Table 3">
            <a:extLst>
              <a:ext uri="{FF2B5EF4-FFF2-40B4-BE49-F238E27FC236}">
                <a16:creationId xmlns:a16="http://schemas.microsoft.com/office/drawing/2014/main" id="{B375E5D2-3118-6ACC-F08D-041461EC07C1}"/>
              </a:ext>
            </a:extLst>
          </p:cNvPr>
          <p:cNvGraphicFramePr>
            <a:graphicFrameLocks noGrp="1"/>
          </p:cNvGraphicFramePr>
          <p:nvPr>
            <p:extLst>
              <p:ext uri="{D42A27DB-BD31-4B8C-83A1-F6EECF244321}">
                <p14:modId xmlns:p14="http://schemas.microsoft.com/office/powerpoint/2010/main" val="3641567620"/>
              </p:ext>
            </p:extLst>
          </p:nvPr>
        </p:nvGraphicFramePr>
        <p:xfrm>
          <a:off x="1847527" y="3263913"/>
          <a:ext cx="9721077" cy="2748280"/>
        </p:xfrm>
        <a:graphic>
          <a:graphicData uri="http://schemas.openxmlformats.org/drawingml/2006/table">
            <a:tbl>
              <a:tblPr firstRow="1" bandRow="1">
                <a:tableStyleId>{5940675A-B579-460E-94D1-54222C63F5DA}</a:tableStyleId>
              </a:tblPr>
              <a:tblGrid>
                <a:gridCol w="1046885">
                  <a:extLst>
                    <a:ext uri="{9D8B030D-6E8A-4147-A177-3AD203B41FA5}">
                      <a16:colId xmlns:a16="http://schemas.microsoft.com/office/drawing/2014/main" val="3039917096"/>
                    </a:ext>
                  </a:extLst>
                </a:gridCol>
                <a:gridCol w="8674192">
                  <a:extLst>
                    <a:ext uri="{9D8B030D-6E8A-4147-A177-3AD203B41FA5}">
                      <a16:colId xmlns:a16="http://schemas.microsoft.com/office/drawing/2014/main" val="2180477096"/>
                    </a:ext>
                  </a:extLst>
                </a:gridCol>
              </a:tblGrid>
              <a:tr h="370840">
                <a:tc>
                  <a:txBody>
                    <a:bodyPr/>
                    <a:lstStyle/>
                    <a:p>
                      <a:pPr algn="ctr"/>
                      <a:r>
                        <a:rPr lang="en-US" b="1" dirty="0"/>
                        <a:t>Purpose</a:t>
                      </a:r>
                    </a:p>
                  </a:txBody>
                  <a:tcPr anchor="ctr">
                    <a:solidFill>
                      <a:srgbClr val="E0BBE4"/>
                    </a:solidFill>
                  </a:tcPr>
                </a:tc>
                <a:tc>
                  <a:txBody>
                    <a:bodyPr/>
                    <a:lstStyle/>
                    <a:p>
                      <a:pPr algn="ctr"/>
                      <a:r>
                        <a:rPr lang="en-US" dirty="0"/>
                        <a:t>The speaker…</a:t>
                      </a:r>
                    </a:p>
                  </a:txBody>
                  <a:tcPr anchor="ctr">
                    <a:solidFill>
                      <a:srgbClr val="E0BBE4"/>
                    </a:solidFill>
                  </a:tcPr>
                </a:tc>
                <a:extLst>
                  <a:ext uri="{0D108BD9-81ED-4DB2-BD59-A6C34878D82A}">
                    <a16:rowId xmlns:a16="http://schemas.microsoft.com/office/drawing/2014/main" val="3351669296"/>
                  </a:ext>
                </a:extLst>
              </a:tr>
              <a:tr h="370840">
                <a:tc>
                  <a:txBody>
                    <a:bodyPr/>
                    <a:lstStyle/>
                    <a:p>
                      <a:pPr algn="ctr"/>
                      <a:r>
                        <a:rPr lang="en-US" sz="2000" b="1" dirty="0"/>
                        <a:t>a</a:t>
                      </a:r>
                    </a:p>
                  </a:txBody>
                  <a:tcPr anchor="ctr">
                    <a:solidFill>
                      <a:srgbClr val="FFFFD1"/>
                    </a:solidFill>
                  </a:tcPr>
                </a:tc>
                <a:tc>
                  <a:txBody>
                    <a:bodyPr/>
                    <a:lstStyle/>
                    <a:p>
                      <a:r>
                        <a:rPr lang="en-US" sz="2000" dirty="0"/>
                        <a:t>gives an opinion for the top ranked idea with justification.</a:t>
                      </a:r>
                    </a:p>
                  </a:txBody>
                  <a:tcPr anchor="ctr">
                    <a:solidFill>
                      <a:srgbClr val="FFFFD1"/>
                    </a:solidFill>
                  </a:tcPr>
                </a:tc>
                <a:extLst>
                  <a:ext uri="{0D108BD9-81ED-4DB2-BD59-A6C34878D82A}">
                    <a16:rowId xmlns:a16="http://schemas.microsoft.com/office/drawing/2014/main" val="3672595323"/>
                  </a:ext>
                </a:extLst>
              </a:tr>
              <a:tr h="370840">
                <a:tc>
                  <a:txBody>
                    <a:bodyPr/>
                    <a:lstStyle/>
                    <a:p>
                      <a:pPr algn="ctr"/>
                      <a:r>
                        <a:rPr lang="en-US" sz="2000" b="1" dirty="0"/>
                        <a:t>b</a:t>
                      </a:r>
                    </a:p>
                  </a:txBody>
                  <a:tcPr anchor="ctr">
                    <a:solidFill>
                      <a:srgbClr val="FFFFD1"/>
                    </a:solidFill>
                  </a:tcPr>
                </a:tc>
                <a:tc>
                  <a:txBody>
                    <a:bodyPr/>
                    <a:lstStyle/>
                    <a:p>
                      <a:r>
                        <a:rPr lang="en-US" sz="2000" dirty="0" err="1"/>
                        <a:t>summarises</a:t>
                      </a:r>
                      <a:r>
                        <a:rPr lang="en-US" sz="2000" dirty="0"/>
                        <a:t> the rankings agreed by the group.</a:t>
                      </a:r>
                    </a:p>
                  </a:txBody>
                  <a:tcPr anchor="ctr">
                    <a:solidFill>
                      <a:srgbClr val="FFFFD1"/>
                    </a:solidFill>
                  </a:tcPr>
                </a:tc>
                <a:extLst>
                  <a:ext uri="{0D108BD9-81ED-4DB2-BD59-A6C34878D82A}">
                    <a16:rowId xmlns:a16="http://schemas.microsoft.com/office/drawing/2014/main" val="415940893"/>
                  </a:ext>
                </a:extLst>
              </a:tr>
              <a:tr h="370840">
                <a:tc>
                  <a:txBody>
                    <a:bodyPr/>
                    <a:lstStyle/>
                    <a:p>
                      <a:pPr algn="ctr"/>
                      <a:r>
                        <a:rPr lang="en-US" sz="2000" b="1" dirty="0"/>
                        <a:t>c</a:t>
                      </a:r>
                    </a:p>
                  </a:txBody>
                  <a:tcPr anchor="ctr">
                    <a:solidFill>
                      <a:srgbClr val="FFFFD1"/>
                    </a:solidFill>
                  </a:tcPr>
                </a:tc>
                <a:tc>
                  <a:txBody>
                    <a:bodyPr/>
                    <a:lstStyle/>
                    <a:p>
                      <a:r>
                        <a:rPr lang="en-US" sz="2000" dirty="0" err="1"/>
                        <a:t>summarises</a:t>
                      </a:r>
                      <a:r>
                        <a:rPr lang="en-US" sz="2000" dirty="0"/>
                        <a:t> the 3 ideas and suggests the group should rank them.</a:t>
                      </a:r>
                    </a:p>
                  </a:txBody>
                  <a:tcPr anchor="ctr">
                    <a:solidFill>
                      <a:srgbClr val="FFFFD1"/>
                    </a:solidFill>
                  </a:tcPr>
                </a:tc>
                <a:extLst>
                  <a:ext uri="{0D108BD9-81ED-4DB2-BD59-A6C34878D82A}">
                    <a16:rowId xmlns:a16="http://schemas.microsoft.com/office/drawing/2014/main" val="1387284454"/>
                  </a:ext>
                </a:extLst>
              </a:tr>
              <a:tr h="370840">
                <a:tc>
                  <a:txBody>
                    <a:bodyPr/>
                    <a:lstStyle/>
                    <a:p>
                      <a:pPr algn="ctr"/>
                      <a:r>
                        <a:rPr lang="en-US" sz="2000" b="1" dirty="0"/>
                        <a:t>d</a:t>
                      </a:r>
                    </a:p>
                  </a:txBody>
                  <a:tcPr anchor="ctr">
                    <a:solidFill>
                      <a:srgbClr val="FFFFD1"/>
                    </a:solidFill>
                  </a:tcPr>
                </a:tc>
                <a:tc>
                  <a:txBody>
                    <a:bodyPr/>
                    <a:lstStyle/>
                    <a:p>
                      <a:r>
                        <a:rPr lang="en-US" sz="2000" dirty="0"/>
                        <a:t>gives a different opinion for the top ranked idea with justification.</a:t>
                      </a:r>
                    </a:p>
                  </a:txBody>
                  <a:tcPr anchor="ctr">
                    <a:solidFill>
                      <a:srgbClr val="FFFFD1"/>
                    </a:solidFill>
                  </a:tcPr>
                </a:tc>
                <a:extLst>
                  <a:ext uri="{0D108BD9-81ED-4DB2-BD59-A6C34878D82A}">
                    <a16:rowId xmlns:a16="http://schemas.microsoft.com/office/drawing/2014/main" val="736154034"/>
                  </a:ext>
                </a:extLst>
              </a:tr>
              <a:tr h="370840">
                <a:tc>
                  <a:txBody>
                    <a:bodyPr/>
                    <a:lstStyle/>
                    <a:p>
                      <a:pPr algn="ctr"/>
                      <a:r>
                        <a:rPr lang="en-US" sz="2000" b="1" dirty="0"/>
                        <a:t>e</a:t>
                      </a:r>
                    </a:p>
                  </a:txBody>
                  <a:tcPr anchor="ctr">
                    <a:solidFill>
                      <a:srgbClr val="FFFFD1"/>
                    </a:solidFill>
                  </a:tcPr>
                </a:tc>
                <a:tc>
                  <a:txBody>
                    <a:bodyPr/>
                    <a:lstStyle/>
                    <a:p>
                      <a:r>
                        <a:rPr lang="en-US" sz="2000" dirty="0"/>
                        <a:t>concludes the group’s consensus on a ranking and moves on to the next ranking.</a:t>
                      </a:r>
                    </a:p>
                  </a:txBody>
                  <a:tcPr anchor="ctr">
                    <a:solidFill>
                      <a:srgbClr val="FFFFD1"/>
                    </a:solidFill>
                  </a:tcPr>
                </a:tc>
                <a:extLst>
                  <a:ext uri="{0D108BD9-81ED-4DB2-BD59-A6C34878D82A}">
                    <a16:rowId xmlns:a16="http://schemas.microsoft.com/office/drawing/2014/main" val="750044498"/>
                  </a:ext>
                </a:extLst>
              </a:tr>
              <a:tr h="370840">
                <a:tc>
                  <a:txBody>
                    <a:bodyPr/>
                    <a:lstStyle/>
                    <a:p>
                      <a:pPr algn="ctr"/>
                      <a:r>
                        <a:rPr lang="en-US" sz="2000" b="1" dirty="0"/>
                        <a:t>f</a:t>
                      </a:r>
                    </a:p>
                  </a:txBody>
                  <a:tcPr anchor="ctr">
                    <a:solidFill>
                      <a:srgbClr val="FFFFD1"/>
                    </a:solidFill>
                  </a:tcPr>
                </a:tc>
                <a:tc>
                  <a:txBody>
                    <a:bodyPr/>
                    <a:lstStyle/>
                    <a:p>
                      <a:r>
                        <a:rPr lang="en-US" sz="2000" dirty="0"/>
                        <a:t>clarifies the previous speaker’s opinion.</a:t>
                      </a:r>
                    </a:p>
                  </a:txBody>
                  <a:tcPr anchor="ctr">
                    <a:solidFill>
                      <a:srgbClr val="FFFFD1"/>
                    </a:solidFill>
                  </a:tcPr>
                </a:tc>
                <a:extLst>
                  <a:ext uri="{0D108BD9-81ED-4DB2-BD59-A6C34878D82A}">
                    <a16:rowId xmlns:a16="http://schemas.microsoft.com/office/drawing/2014/main" val="989301428"/>
                  </a:ext>
                </a:extLst>
              </a:tr>
            </a:tbl>
          </a:graphicData>
        </a:graphic>
      </p:graphicFrame>
      <p:sp>
        <p:nvSpPr>
          <p:cNvPr id="2" name="TextBox 1">
            <a:extLst>
              <a:ext uri="{FF2B5EF4-FFF2-40B4-BE49-F238E27FC236}">
                <a16:creationId xmlns:a16="http://schemas.microsoft.com/office/drawing/2014/main" id="{B4642AD2-A7A1-41C2-08B7-92AE46636AF8}"/>
              </a:ext>
            </a:extLst>
          </p:cNvPr>
          <p:cNvSpPr txBox="1"/>
          <p:nvPr/>
        </p:nvSpPr>
        <p:spPr>
          <a:xfrm>
            <a:off x="895572" y="4427633"/>
            <a:ext cx="432048" cy="400110"/>
          </a:xfrm>
          <a:prstGeom prst="rect">
            <a:avLst/>
          </a:prstGeom>
          <a:noFill/>
        </p:spPr>
        <p:txBody>
          <a:bodyPr wrap="square" rtlCol="0">
            <a:spAutoFit/>
          </a:bodyPr>
          <a:lstStyle/>
          <a:p>
            <a:pPr algn="ctr"/>
            <a:r>
              <a:rPr lang="en-US" sz="2000" b="1" dirty="0"/>
              <a:t>1</a:t>
            </a:r>
          </a:p>
        </p:txBody>
      </p:sp>
      <p:sp>
        <p:nvSpPr>
          <p:cNvPr id="4" name="TextBox 3">
            <a:extLst>
              <a:ext uri="{FF2B5EF4-FFF2-40B4-BE49-F238E27FC236}">
                <a16:creationId xmlns:a16="http://schemas.microsoft.com/office/drawing/2014/main" id="{2DA3174E-84FB-EE9D-8C15-7B2A536F120D}"/>
              </a:ext>
            </a:extLst>
          </p:cNvPr>
          <p:cNvSpPr txBox="1"/>
          <p:nvPr/>
        </p:nvSpPr>
        <p:spPr>
          <a:xfrm>
            <a:off x="905508" y="3624787"/>
            <a:ext cx="432048" cy="400110"/>
          </a:xfrm>
          <a:prstGeom prst="rect">
            <a:avLst/>
          </a:prstGeom>
          <a:noFill/>
        </p:spPr>
        <p:txBody>
          <a:bodyPr wrap="square" rtlCol="0">
            <a:spAutoFit/>
          </a:bodyPr>
          <a:lstStyle/>
          <a:p>
            <a:pPr algn="ctr"/>
            <a:r>
              <a:rPr lang="en-US" sz="2000" b="1" dirty="0"/>
              <a:t>2</a:t>
            </a:r>
          </a:p>
        </p:txBody>
      </p:sp>
      <p:sp>
        <p:nvSpPr>
          <p:cNvPr id="6" name="TextBox 5">
            <a:extLst>
              <a:ext uri="{FF2B5EF4-FFF2-40B4-BE49-F238E27FC236}">
                <a16:creationId xmlns:a16="http://schemas.microsoft.com/office/drawing/2014/main" id="{E841313C-861D-714A-D9C1-6DB58FA98EAA}"/>
              </a:ext>
            </a:extLst>
          </p:cNvPr>
          <p:cNvSpPr txBox="1"/>
          <p:nvPr/>
        </p:nvSpPr>
        <p:spPr>
          <a:xfrm>
            <a:off x="905508" y="4028537"/>
            <a:ext cx="432048" cy="400110"/>
          </a:xfrm>
          <a:prstGeom prst="rect">
            <a:avLst/>
          </a:prstGeom>
          <a:noFill/>
        </p:spPr>
        <p:txBody>
          <a:bodyPr wrap="square" rtlCol="0">
            <a:spAutoFit/>
          </a:bodyPr>
          <a:lstStyle/>
          <a:p>
            <a:pPr algn="ctr"/>
            <a:r>
              <a:rPr lang="en-US" sz="2000" b="1" dirty="0"/>
              <a:t>6</a:t>
            </a:r>
          </a:p>
        </p:txBody>
      </p:sp>
      <p:sp>
        <p:nvSpPr>
          <p:cNvPr id="7" name="TextBox 6">
            <a:extLst>
              <a:ext uri="{FF2B5EF4-FFF2-40B4-BE49-F238E27FC236}">
                <a16:creationId xmlns:a16="http://schemas.microsoft.com/office/drawing/2014/main" id="{A3ADB5FB-A639-6F97-DF85-A2C9BD47BC47}"/>
              </a:ext>
            </a:extLst>
          </p:cNvPr>
          <p:cNvSpPr txBox="1"/>
          <p:nvPr/>
        </p:nvSpPr>
        <p:spPr>
          <a:xfrm>
            <a:off x="905506" y="5211973"/>
            <a:ext cx="432048" cy="400110"/>
          </a:xfrm>
          <a:prstGeom prst="rect">
            <a:avLst/>
          </a:prstGeom>
          <a:noFill/>
        </p:spPr>
        <p:txBody>
          <a:bodyPr wrap="square" rtlCol="0">
            <a:spAutoFit/>
          </a:bodyPr>
          <a:lstStyle/>
          <a:p>
            <a:pPr algn="ctr"/>
            <a:r>
              <a:rPr lang="en-US" sz="2000" b="1" dirty="0"/>
              <a:t>5</a:t>
            </a:r>
          </a:p>
        </p:txBody>
      </p:sp>
      <p:sp>
        <p:nvSpPr>
          <p:cNvPr id="8" name="TextBox 7">
            <a:extLst>
              <a:ext uri="{FF2B5EF4-FFF2-40B4-BE49-F238E27FC236}">
                <a16:creationId xmlns:a16="http://schemas.microsoft.com/office/drawing/2014/main" id="{885A9F42-4641-8FC9-B8CB-5608578AD48A}"/>
              </a:ext>
            </a:extLst>
          </p:cNvPr>
          <p:cNvSpPr txBox="1"/>
          <p:nvPr/>
        </p:nvSpPr>
        <p:spPr>
          <a:xfrm>
            <a:off x="915441" y="4827743"/>
            <a:ext cx="412179" cy="400110"/>
          </a:xfrm>
          <a:prstGeom prst="rect">
            <a:avLst/>
          </a:prstGeom>
          <a:noFill/>
        </p:spPr>
        <p:txBody>
          <a:bodyPr wrap="square" rtlCol="0">
            <a:spAutoFit/>
          </a:bodyPr>
          <a:lstStyle/>
          <a:p>
            <a:pPr algn="ctr"/>
            <a:r>
              <a:rPr lang="en-US" sz="2000" b="1" dirty="0"/>
              <a:t>3</a:t>
            </a:r>
          </a:p>
        </p:txBody>
      </p:sp>
      <p:sp>
        <p:nvSpPr>
          <p:cNvPr id="14" name="TextBox 13">
            <a:extLst>
              <a:ext uri="{FF2B5EF4-FFF2-40B4-BE49-F238E27FC236}">
                <a16:creationId xmlns:a16="http://schemas.microsoft.com/office/drawing/2014/main" id="{E67C19E4-A6C2-2554-6BDE-CEF8AC43460B}"/>
              </a:ext>
            </a:extLst>
          </p:cNvPr>
          <p:cNvSpPr txBox="1"/>
          <p:nvPr/>
        </p:nvSpPr>
        <p:spPr>
          <a:xfrm>
            <a:off x="911424" y="5646988"/>
            <a:ext cx="363541" cy="400110"/>
          </a:xfrm>
          <a:prstGeom prst="rect">
            <a:avLst/>
          </a:prstGeom>
          <a:noFill/>
        </p:spPr>
        <p:txBody>
          <a:bodyPr wrap="square" rtlCol="0">
            <a:spAutoFit/>
          </a:bodyPr>
          <a:lstStyle/>
          <a:p>
            <a:pPr algn="ctr"/>
            <a:r>
              <a:rPr lang="en-US" sz="2000" b="1" dirty="0"/>
              <a:t>4</a:t>
            </a:r>
          </a:p>
        </p:txBody>
      </p:sp>
      <p:pic>
        <p:nvPicPr>
          <p:cNvPr id="15" name="Picture 6" descr="Book Generic Mixed icon">
            <a:extLst>
              <a:ext uri="{FF2B5EF4-FFF2-40B4-BE49-F238E27FC236}">
                <a16:creationId xmlns:a16="http://schemas.microsoft.com/office/drawing/2014/main" id="{27D2F989-BB2C-C281-2E16-22A6A292128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4192" y="1541025"/>
            <a:ext cx="988823" cy="988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796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P spid="7" grpId="0"/>
      <p:bldP spid="8" grpId="0"/>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60748" y="1316622"/>
            <a:ext cx="11323884" cy="4893647"/>
          </a:xfrm>
          <a:prstGeom prst="rect">
            <a:avLst/>
          </a:prstGeom>
        </p:spPr>
        <p:txBody>
          <a:bodyPr wrap="square">
            <a:spAutoFit/>
          </a:bodyPr>
          <a:lstStyle/>
          <a:p>
            <a:r>
              <a:rPr lang="en-US" sz="2400" dirty="0"/>
              <a:t>Close the </a:t>
            </a:r>
            <a:r>
              <a:rPr lang="en-US" sz="2400" i="1" dirty="0"/>
              <a:t>Class Workbook. </a:t>
            </a:r>
          </a:p>
          <a:p>
            <a:r>
              <a:rPr lang="en-US" sz="2400" dirty="0"/>
              <a:t>Your tutor will give you a printed copy of a partial transcript of the discussion.</a:t>
            </a:r>
          </a:p>
          <a:p>
            <a:endParaRPr lang="en-US" sz="2400" dirty="0"/>
          </a:p>
          <a:p>
            <a:r>
              <a:rPr lang="en-US" sz="2400" b="1" dirty="0"/>
              <a:t>Mutual dictation. </a:t>
            </a:r>
          </a:p>
          <a:p>
            <a:endParaRPr lang="en-US" sz="2400" dirty="0"/>
          </a:p>
          <a:p>
            <a:r>
              <a:rPr lang="en-US" sz="2400" dirty="0"/>
              <a:t>Use the partial transcripts to role-play the discussion. </a:t>
            </a:r>
          </a:p>
          <a:p>
            <a:endParaRPr lang="en-US" sz="2400" dirty="0">
              <a:solidFill>
                <a:srgbClr val="002060"/>
              </a:solidFill>
            </a:endParaRPr>
          </a:p>
          <a:p>
            <a:pPr lvl="1"/>
            <a:r>
              <a:rPr lang="en-US" sz="2400" i="1" dirty="0">
                <a:solidFill>
                  <a:srgbClr val="002060"/>
                </a:solidFill>
              </a:rPr>
              <a:t>Student A: </a:t>
            </a:r>
            <a:r>
              <a:rPr lang="en-US" sz="2400" dirty="0">
                <a:solidFill>
                  <a:srgbClr val="002060"/>
                </a:solidFill>
              </a:rPr>
              <a:t>You will play the role of John </a:t>
            </a:r>
          </a:p>
          <a:p>
            <a:pPr lvl="1"/>
            <a:r>
              <a:rPr lang="en-US" sz="2400" i="1" dirty="0">
                <a:solidFill>
                  <a:srgbClr val="002060"/>
                </a:solidFill>
              </a:rPr>
              <a:t>Student B: </a:t>
            </a:r>
            <a:r>
              <a:rPr lang="en-US" sz="2400" dirty="0">
                <a:solidFill>
                  <a:srgbClr val="002060"/>
                </a:solidFill>
              </a:rPr>
              <a:t>You will play the role of Michaela </a:t>
            </a:r>
          </a:p>
          <a:p>
            <a:pPr lvl="1"/>
            <a:r>
              <a:rPr lang="en-US" sz="2400" i="1" dirty="0">
                <a:solidFill>
                  <a:srgbClr val="002060"/>
                </a:solidFill>
              </a:rPr>
              <a:t>Student C: </a:t>
            </a:r>
            <a:r>
              <a:rPr lang="en-US" sz="2400" dirty="0">
                <a:solidFill>
                  <a:srgbClr val="002060"/>
                </a:solidFill>
              </a:rPr>
              <a:t>You will play the role of Robert </a:t>
            </a:r>
          </a:p>
          <a:p>
            <a:endParaRPr lang="en-US" sz="2400" dirty="0"/>
          </a:p>
          <a:p>
            <a:r>
              <a:rPr lang="en-US" sz="2400" dirty="0"/>
              <a:t>Help each other to fill in the blank spaces with the missing language that the three speakers used for the purpose of ranking and </a:t>
            </a:r>
            <a:r>
              <a:rPr lang="en-US" sz="2400" dirty="0" err="1"/>
              <a:t>summarising</a:t>
            </a:r>
            <a:r>
              <a:rPr lang="en-US" sz="2400" dirty="0"/>
              <a:t>. </a:t>
            </a:r>
          </a:p>
        </p:txBody>
      </p:sp>
      <p:grpSp>
        <p:nvGrpSpPr>
          <p:cNvPr id="10" name="Group 2"/>
          <p:cNvGrpSpPr>
            <a:grpSpLocks/>
          </p:cNvGrpSpPr>
          <p:nvPr/>
        </p:nvGrpSpPr>
        <p:grpSpPr bwMode="auto">
          <a:xfrm>
            <a:off x="2279576" y="279885"/>
            <a:ext cx="9289032" cy="556827"/>
            <a:chOff x="103092947" y="106166598"/>
            <a:chExt cx="6633628" cy="556506"/>
          </a:xfrm>
        </p:grpSpPr>
        <p:sp>
          <p:nvSpPr>
            <p:cNvPr id="11"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Language and skills focus: </a:t>
              </a:r>
              <a:r>
                <a:rPr lang="en-GB" altLang="en-US" sz="2400" dirty="0">
                  <a:solidFill>
                    <a:srgbClr val="000000"/>
                  </a:solidFill>
                  <a:latin typeface="Verdana" panose="020B0604030504040204" pitchFamily="34" charset="0"/>
                </a:rPr>
                <a:t>Ranking and summarising</a:t>
              </a:r>
              <a:endParaRPr lang="en-US" altLang="en-US" sz="2800" dirty="0">
                <a:latin typeface="Arial" panose="020B0604020202020204" pitchFamily="34" charset="0"/>
              </a:endParaRPr>
            </a:p>
          </p:txBody>
        </p:sp>
        <p:sp>
          <p:nvSpPr>
            <p:cNvPr id="12"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3"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Tree>
    <p:extLst>
      <p:ext uri="{BB962C8B-B14F-4D97-AF65-F5344CB8AC3E}">
        <p14:creationId xmlns:p14="http://schemas.microsoft.com/office/powerpoint/2010/main" val="30881734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3376"/>
            <a:ext cx="12192000" cy="6854624"/>
            <a:chOff x="0" y="3376"/>
            <a:chExt cx="12192000" cy="6854624"/>
          </a:xfrm>
        </p:grpSpPr>
        <p:pic>
          <p:nvPicPr>
            <p:cNvPr id="6" name="Picture 5"/>
            <p:cNvPicPr>
              <a:picLocks noChangeAspect="1"/>
            </p:cNvPicPr>
            <p:nvPr/>
          </p:nvPicPr>
          <p:blipFill>
            <a:blip r:embed="rId2"/>
            <a:stretch>
              <a:fillRect/>
            </a:stretch>
          </p:blipFill>
          <p:spPr>
            <a:xfrm>
              <a:off x="0" y="3376"/>
              <a:ext cx="12192000" cy="6854624"/>
            </a:xfrm>
            <a:prstGeom prst="rect">
              <a:avLst/>
            </a:prstGeom>
          </p:spPr>
        </p:pic>
        <p:sp>
          <p:nvSpPr>
            <p:cNvPr id="4" name="Title 2"/>
            <p:cNvSpPr txBox="1">
              <a:spLocks/>
            </p:cNvSpPr>
            <p:nvPr/>
          </p:nvSpPr>
          <p:spPr>
            <a:xfrm>
              <a:off x="407368" y="548680"/>
              <a:ext cx="11377264" cy="5832648"/>
            </a:xfrm>
            <a:prstGeom prst="rect">
              <a:avLst/>
            </a:prstGeom>
            <a:solidFill>
              <a:srgbClr val="E5FBFF"/>
            </a:solidFill>
            <a:ln>
              <a:solidFill>
                <a:srgbClr val="E5FBFF"/>
              </a:solidFill>
            </a:ln>
          </p:spPr>
          <p:txBody>
            <a:bodyPr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6000" b="1" dirty="0">
                  <a:solidFill>
                    <a:srgbClr val="002060"/>
                  </a:solidFill>
                  <a:latin typeface="Calibri "/>
                </a:rPr>
                <a:t>Discussion focus</a:t>
              </a:r>
            </a:p>
          </p:txBody>
        </p:sp>
      </p:grpSp>
      <p:pic>
        <p:nvPicPr>
          <p:cNvPr id="5"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392" y="764704"/>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7" name="Picture 2" descr="Listening Skills Icons - Download Free Vector Icons | Noun Projec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58465" y="5454994"/>
            <a:ext cx="91827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Tree>
    <p:extLst>
      <p:ext uri="{BB962C8B-B14F-4D97-AF65-F5344CB8AC3E}">
        <p14:creationId xmlns:p14="http://schemas.microsoft.com/office/powerpoint/2010/main" val="37667212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pSp>
        <p:nvGrpSpPr>
          <p:cNvPr id="18" name="Group 2"/>
          <p:cNvGrpSpPr>
            <a:grpSpLocks/>
          </p:cNvGrpSpPr>
          <p:nvPr/>
        </p:nvGrpSpPr>
        <p:grpSpPr bwMode="auto">
          <a:xfrm>
            <a:off x="2567608" y="279885"/>
            <a:ext cx="7956376" cy="556827"/>
            <a:chOff x="103092947" y="106166598"/>
            <a:chExt cx="6633628" cy="556506"/>
          </a:xfrm>
        </p:grpSpPr>
        <p:sp>
          <p:nvSpPr>
            <p:cNvPr id="19"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Discussion focus:</a:t>
              </a:r>
              <a:r>
                <a:rPr lang="en-GB" altLang="en-US" sz="2400" dirty="0">
                  <a:solidFill>
                    <a:srgbClr val="000000"/>
                  </a:solidFill>
                  <a:latin typeface="Verdana" panose="020B0604030504040204" pitchFamily="34" charset="0"/>
                </a:rPr>
                <a:t> Prepare</a:t>
              </a:r>
              <a:endParaRPr lang="en-US" altLang="en-US" sz="2800" dirty="0">
                <a:latin typeface="Arial" panose="020B0604020202020204" pitchFamily="34" charset="0"/>
              </a:endParaRPr>
            </a:p>
          </p:txBody>
        </p:sp>
        <p:sp>
          <p:nvSpPr>
            <p:cNvPr id="21"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sp>
        <p:nvSpPr>
          <p:cNvPr id="2" name="Rectangle 1"/>
          <p:cNvSpPr/>
          <p:nvPr/>
        </p:nvSpPr>
        <p:spPr>
          <a:xfrm>
            <a:off x="466750" y="1124744"/>
            <a:ext cx="11029850" cy="2554545"/>
          </a:xfrm>
          <a:prstGeom prst="rect">
            <a:avLst/>
          </a:prstGeom>
        </p:spPr>
        <p:txBody>
          <a:bodyPr wrap="square">
            <a:spAutoFit/>
          </a:bodyPr>
          <a:lstStyle/>
          <a:p>
            <a:endParaRPr lang="en-US" sz="2000" dirty="0"/>
          </a:p>
          <a:p>
            <a:r>
              <a:rPr lang="en-US" sz="2000" dirty="0"/>
              <a:t>In </a:t>
            </a:r>
            <a:r>
              <a:rPr lang="en-US" sz="2000" b="1" dirty="0"/>
              <a:t>Lecture 4A</a:t>
            </a:r>
            <a:r>
              <a:rPr lang="en-US" sz="2000" dirty="0"/>
              <a:t>, you heard about how languages change. Also, for homework you watched a </a:t>
            </a:r>
            <a:r>
              <a:rPr lang="en-US" sz="2000" b="1" dirty="0"/>
              <a:t>YouTube video </a:t>
            </a:r>
            <a:r>
              <a:rPr lang="en-US" sz="2000" dirty="0"/>
              <a:t>about how to save languages from extinction. </a:t>
            </a:r>
          </a:p>
          <a:p>
            <a:endParaRPr lang="en-US" sz="2000" dirty="0"/>
          </a:p>
          <a:p>
            <a:r>
              <a:rPr lang="en-US" sz="2000" dirty="0"/>
              <a:t>Using information from these sources and your own ideas, make a list of </a:t>
            </a:r>
            <a:r>
              <a:rPr lang="en-US" sz="2000" b="1" dirty="0"/>
              <a:t>measures</a:t>
            </a:r>
            <a:r>
              <a:rPr lang="en-US" sz="2000" dirty="0"/>
              <a:t> that can be taken to preserve endangered languages.</a:t>
            </a:r>
          </a:p>
          <a:p>
            <a:pPr marL="342900" indent="-342900">
              <a:buFont typeface="Arial" panose="020B0604020202020204" pitchFamily="34" charset="0"/>
              <a:buChar char="•"/>
            </a:pPr>
            <a:endParaRPr lang="en-US" sz="2000" dirty="0"/>
          </a:p>
          <a:p>
            <a:r>
              <a:rPr lang="en-US" sz="2000" dirty="0"/>
              <a:t>You have 2 minutes. </a:t>
            </a:r>
            <a:endParaRPr lang="en-GB" sz="2000" dirty="0"/>
          </a:p>
        </p:txBody>
      </p:sp>
      <p:pic>
        <p:nvPicPr>
          <p:cNvPr id="3" name="Picture 2"/>
          <p:cNvPicPr>
            <a:picLocks noChangeAspect="1"/>
          </p:cNvPicPr>
          <p:nvPr/>
        </p:nvPicPr>
        <p:blipFill>
          <a:blip r:embed="rId3"/>
          <a:stretch>
            <a:fillRect/>
          </a:stretch>
        </p:blipFill>
        <p:spPr>
          <a:xfrm>
            <a:off x="8256240" y="4365104"/>
            <a:ext cx="3608791" cy="2224286"/>
          </a:xfrm>
          <a:prstGeom prst="rect">
            <a:avLst/>
          </a:prstGeom>
          <a:ln>
            <a:noFill/>
          </a:ln>
          <a:effectLst>
            <a:softEdge rad="112500"/>
          </a:effectLst>
        </p:spPr>
      </p:pic>
    </p:spTree>
    <p:extLst>
      <p:ext uri="{BB962C8B-B14F-4D97-AF65-F5344CB8AC3E}">
        <p14:creationId xmlns:p14="http://schemas.microsoft.com/office/powerpoint/2010/main" val="15988272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7408" y="1556792"/>
            <a:ext cx="10515600" cy="936104"/>
          </a:xfrm>
          <a:noFill/>
        </p:spPr>
        <p:txBody>
          <a:bodyPr>
            <a:normAutofit/>
          </a:bodyPr>
          <a:lstStyle/>
          <a:p>
            <a:pPr marL="0" indent="0">
              <a:buNone/>
            </a:pPr>
            <a:r>
              <a:rPr lang="en-US" sz="2000" dirty="0"/>
              <a:t>In your group, have a discussion based on the prompt in the box. </a:t>
            </a:r>
            <a:endParaRPr lang="en-US" sz="2000" i="1" dirty="0"/>
          </a:p>
          <a:p>
            <a:pPr marL="0" indent="0">
              <a:buNone/>
            </a:pPr>
            <a:endParaRPr lang="en-US" sz="2000" i="1" dirty="0"/>
          </a:p>
          <a:p>
            <a:pPr marL="0" indent="0">
              <a:buNone/>
            </a:pPr>
            <a:endParaRPr lang="en-US" sz="2000" i="1" dirty="0"/>
          </a:p>
          <a:p>
            <a:pPr marL="0" indent="0">
              <a:buNone/>
            </a:pPr>
            <a:endParaRPr lang="en-US" sz="2000" i="1" dirty="0"/>
          </a:p>
        </p:txBody>
      </p:sp>
      <p:grpSp>
        <p:nvGrpSpPr>
          <p:cNvPr id="6" name="Group 2"/>
          <p:cNvGrpSpPr>
            <a:grpSpLocks/>
          </p:cNvGrpSpPr>
          <p:nvPr/>
        </p:nvGrpSpPr>
        <p:grpSpPr bwMode="auto">
          <a:xfrm>
            <a:off x="2567608" y="279885"/>
            <a:ext cx="7956376"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Discussion focus:</a:t>
              </a:r>
              <a:r>
                <a:rPr lang="en-GB" altLang="en-US" sz="2400" dirty="0">
                  <a:solidFill>
                    <a:srgbClr val="000000"/>
                  </a:solidFill>
                  <a:latin typeface="Verdana" panose="020B0604030504040204" pitchFamily="34" charset="0"/>
                </a:rPr>
                <a:t> Discuss</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9"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10" name="Text Box 2"/>
          <p:cNvSpPr txBox="1">
            <a:spLocks noChangeArrowheads="1"/>
          </p:cNvSpPr>
          <p:nvPr/>
        </p:nvSpPr>
        <p:spPr bwMode="auto">
          <a:xfrm>
            <a:off x="745580" y="2492896"/>
            <a:ext cx="10636386" cy="4032448"/>
          </a:xfrm>
          <a:prstGeom prst="rect">
            <a:avLst/>
          </a:prstGeom>
          <a:solidFill>
            <a:srgbClr val="FFF3CC"/>
          </a:solidFill>
          <a:ln w="12700" algn="ctr">
            <a:solidFill>
              <a:srgbClr val="5B9BD5"/>
            </a:solidFill>
            <a:prstDash val="dash"/>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36576" tIns="36576" rIns="36576" bIns="36576" numCol="1" anchor="ctr" anchorCtr="0" compatLnSpc="1">
            <a:prstTxWarp prst="textNoShape">
              <a:avLst/>
            </a:prstTxWarp>
          </a:bodyPr>
          <a:lstStyle/>
          <a:p>
            <a:pPr marL="173038"/>
            <a:r>
              <a:rPr lang="en-US" sz="2400" dirty="0"/>
              <a:t>Agree on 2-3 </a:t>
            </a:r>
            <a:r>
              <a:rPr lang="en-US" sz="2400" b="1" dirty="0"/>
              <a:t>measures</a:t>
            </a:r>
            <a:r>
              <a:rPr lang="en-US" sz="2400" dirty="0"/>
              <a:t> that can be taken to preserve endangered languages. </a:t>
            </a:r>
          </a:p>
          <a:p>
            <a:pPr marL="173038"/>
            <a:endParaRPr lang="en-GB" sz="2400" dirty="0"/>
          </a:p>
          <a:p>
            <a:pPr marL="173038"/>
            <a:r>
              <a:rPr lang="en-US" sz="2400" dirty="0"/>
              <a:t>Rank them starting with the most </a:t>
            </a:r>
            <a:r>
              <a:rPr lang="en-US" sz="2400" u="sng" dirty="0"/>
              <a:t>effective</a:t>
            </a:r>
            <a:r>
              <a:rPr lang="en-US" sz="2400" dirty="0"/>
              <a:t>.</a:t>
            </a:r>
          </a:p>
          <a:p>
            <a:pPr marL="173038"/>
            <a:endParaRPr lang="en-GB" sz="2400" dirty="0"/>
          </a:p>
          <a:p>
            <a:pPr>
              <a:tabLst>
                <a:tab pos="2865755" algn="ctr"/>
                <a:tab pos="5731510" algn="r"/>
                <a:tab pos="2865755" algn="ctr"/>
                <a:tab pos="3239770" algn="ctr"/>
                <a:tab pos="5731510" algn="r"/>
                <a:tab pos="6479540" algn="r"/>
              </a:tabLst>
            </a:pPr>
            <a:endParaRPr lang="en-GB" sz="2400" dirty="0"/>
          </a:p>
        </p:txBody>
      </p:sp>
      <p:sp>
        <p:nvSpPr>
          <p:cNvPr id="11" name="Rounded Rectangle 10"/>
          <p:cNvSpPr/>
          <p:nvPr/>
        </p:nvSpPr>
        <p:spPr>
          <a:xfrm>
            <a:off x="5663952" y="6009791"/>
            <a:ext cx="6255490" cy="58288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This prompt is similar to the final Group Discussion Exam. </a:t>
            </a:r>
            <a:endParaRPr lang="en-GB" dirty="0">
              <a:solidFill>
                <a:schemeClr val="tx1"/>
              </a:solidFill>
            </a:endParaRPr>
          </a:p>
        </p:txBody>
      </p:sp>
    </p:spTree>
    <p:extLst>
      <p:ext uri="{BB962C8B-B14F-4D97-AF65-F5344CB8AC3E}">
        <p14:creationId xmlns:p14="http://schemas.microsoft.com/office/powerpoint/2010/main" val="17592477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7787" y="1079140"/>
            <a:ext cx="10515600" cy="667271"/>
          </a:xfrm>
          <a:noFill/>
        </p:spPr>
        <p:txBody>
          <a:bodyPr>
            <a:normAutofit/>
          </a:bodyPr>
          <a:lstStyle/>
          <a:p>
            <a:pPr marL="0" indent="0">
              <a:buNone/>
            </a:pPr>
            <a:r>
              <a:rPr lang="en-US" sz="2000" dirty="0"/>
              <a:t>Reflect on your group discussion and answer the questions below. </a:t>
            </a:r>
            <a:endParaRPr lang="en-US" sz="1800" dirty="0"/>
          </a:p>
        </p:txBody>
      </p:sp>
      <p:grpSp>
        <p:nvGrpSpPr>
          <p:cNvPr id="6" name="Group 2"/>
          <p:cNvGrpSpPr>
            <a:grpSpLocks/>
          </p:cNvGrpSpPr>
          <p:nvPr/>
        </p:nvGrpSpPr>
        <p:grpSpPr bwMode="auto">
          <a:xfrm>
            <a:off x="2567608" y="279885"/>
            <a:ext cx="7956376"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Discussion focus:</a:t>
              </a:r>
              <a:r>
                <a:rPr lang="en-GB" altLang="en-US" sz="2400" dirty="0">
                  <a:solidFill>
                    <a:srgbClr val="000000"/>
                  </a:solidFill>
                  <a:latin typeface="Verdana" panose="020B0604030504040204" pitchFamily="34" charset="0"/>
                </a:rPr>
                <a:t> Reflect</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9"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aphicFrame>
        <p:nvGraphicFramePr>
          <p:cNvPr id="4" name="Table 3"/>
          <p:cNvGraphicFramePr>
            <a:graphicFrameLocks noGrp="1"/>
          </p:cNvGraphicFramePr>
          <p:nvPr>
            <p:extLst>
              <p:ext uri="{D42A27DB-BD31-4B8C-83A1-F6EECF244321}">
                <p14:modId xmlns:p14="http://schemas.microsoft.com/office/powerpoint/2010/main" val="2323132729"/>
              </p:ext>
            </p:extLst>
          </p:nvPr>
        </p:nvGraphicFramePr>
        <p:xfrm>
          <a:off x="437787" y="1412776"/>
          <a:ext cx="11305255" cy="5212082"/>
        </p:xfrm>
        <a:graphic>
          <a:graphicData uri="http://schemas.openxmlformats.org/drawingml/2006/table">
            <a:tbl>
              <a:tblPr/>
              <a:tblGrid>
                <a:gridCol w="1409741">
                  <a:extLst>
                    <a:ext uri="{9D8B030D-6E8A-4147-A177-3AD203B41FA5}">
                      <a16:colId xmlns:a16="http://schemas.microsoft.com/office/drawing/2014/main" val="5820712"/>
                    </a:ext>
                  </a:extLst>
                </a:gridCol>
                <a:gridCol w="7413759">
                  <a:extLst>
                    <a:ext uri="{9D8B030D-6E8A-4147-A177-3AD203B41FA5}">
                      <a16:colId xmlns:a16="http://schemas.microsoft.com/office/drawing/2014/main" val="1838178000"/>
                    </a:ext>
                  </a:extLst>
                </a:gridCol>
                <a:gridCol w="872523">
                  <a:extLst>
                    <a:ext uri="{9D8B030D-6E8A-4147-A177-3AD203B41FA5}">
                      <a16:colId xmlns:a16="http://schemas.microsoft.com/office/drawing/2014/main" val="3792501763"/>
                    </a:ext>
                  </a:extLst>
                </a:gridCol>
                <a:gridCol w="806680">
                  <a:extLst>
                    <a:ext uri="{9D8B030D-6E8A-4147-A177-3AD203B41FA5}">
                      <a16:colId xmlns:a16="http://schemas.microsoft.com/office/drawing/2014/main" val="237020912"/>
                    </a:ext>
                  </a:extLst>
                </a:gridCol>
                <a:gridCol w="802552">
                  <a:extLst>
                    <a:ext uri="{9D8B030D-6E8A-4147-A177-3AD203B41FA5}">
                      <a16:colId xmlns:a16="http://schemas.microsoft.com/office/drawing/2014/main" val="3794456216"/>
                    </a:ext>
                  </a:extLst>
                </a:gridCol>
              </a:tblGrid>
              <a:tr h="483669">
                <a:tc>
                  <a:txBody>
                    <a:bodyPr/>
                    <a:lstStyle/>
                    <a:p>
                      <a:pPr marR="0" indent="0" algn="ctr" rtl="0">
                        <a:lnSpc>
                          <a:spcPct val="119000"/>
                        </a:lnSpc>
                        <a:spcBef>
                          <a:spcPts val="0"/>
                        </a:spcBef>
                        <a:spcAft>
                          <a:spcPts val="600"/>
                        </a:spcAft>
                      </a:pPr>
                      <a:r>
                        <a:rPr lang="en-US" sz="2200" i="0" kern="1400" dirty="0">
                          <a:ln>
                            <a:noFill/>
                          </a:ln>
                          <a:solidFill>
                            <a:srgbClr val="000000"/>
                          </a:solidFill>
                          <a:effectLst/>
                          <a:latin typeface="Calibri "/>
                        </a:rPr>
                        <a:t> </a:t>
                      </a:r>
                    </a:p>
                  </a:txBody>
                  <a:tcPr marL="30722" marR="30722" marT="30722" marB="30722">
                    <a:lnL>
                      <a:noFill/>
                    </a:lnL>
                    <a:lnR>
                      <a:noFill/>
                    </a:lnR>
                    <a:lnT>
                      <a:noFill/>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i="0" kern="1400" dirty="0">
                          <a:ln>
                            <a:noFill/>
                          </a:ln>
                          <a:solidFill>
                            <a:srgbClr val="000000"/>
                          </a:solidFill>
                          <a:effectLst/>
                          <a:latin typeface="Calibri "/>
                        </a:rPr>
                        <a:t> </a:t>
                      </a:r>
                    </a:p>
                  </a:txBody>
                  <a:tcPr marL="30722" marR="30722" marT="30722" marB="30722">
                    <a:lnL>
                      <a:noFill/>
                    </a:lnL>
                    <a:lnR w="6350" cap="flat" cmpd="sng" algn="ctr">
                      <a:solidFill>
                        <a:srgbClr val="5B9BD5"/>
                      </a:solidFill>
                      <a:prstDash val="solid"/>
                      <a:round/>
                      <a:headEnd type="none" w="med" len="med"/>
                      <a:tailEnd type="none" w="med" len="med"/>
                    </a:lnR>
                    <a:lnT>
                      <a:noFill/>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b="1" kern="1400" dirty="0">
                          <a:ln>
                            <a:noFill/>
                          </a:ln>
                          <a:solidFill>
                            <a:schemeClr val="bg1"/>
                          </a:solidFill>
                          <a:effectLst/>
                          <a:latin typeface="Calibri" panose="020F0502020204030204" pitchFamily="34" charset="0"/>
                        </a:rPr>
                        <a:t>Yes</a:t>
                      </a:r>
                      <a:endParaRPr lang="en-US" sz="2200" kern="1400" dirty="0">
                        <a:ln>
                          <a:noFill/>
                        </a:ln>
                        <a:solidFill>
                          <a:schemeClr val="bg1"/>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002060"/>
                    </a:solidFill>
                  </a:tcPr>
                </a:tc>
                <a:tc>
                  <a:txBody>
                    <a:bodyPr/>
                    <a:lstStyle/>
                    <a:p>
                      <a:pPr marR="0" indent="0" algn="ctr" rtl="0">
                        <a:lnSpc>
                          <a:spcPct val="119000"/>
                        </a:lnSpc>
                        <a:spcBef>
                          <a:spcPts val="0"/>
                        </a:spcBef>
                        <a:spcAft>
                          <a:spcPts val="600"/>
                        </a:spcAft>
                      </a:pPr>
                      <a:r>
                        <a:rPr lang="en-US" sz="2200" b="1" kern="1400" dirty="0">
                          <a:ln>
                            <a:noFill/>
                          </a:ln>
                          <a:solidFill>
                            <a:schemeClr val="bg1"/>
                          </a:solidFill>
                          <a:effectLst/>
                          <a:latin typeface="Calibri" panose="020F0502020204030204" pitchFamily="34" charset="0"/>
                        </a:rPr>
                        <a:t>Partly</a:t>
                      </a:r>
                      <a:endParaRPr lang="en-US" sz="2200" kern="1400" dirty="0">
                        <a:ln>
                          <a:noFill/>
                        </a:ln>
                        <a:solidFill>
                          <a:schemeClr val="bg1"/>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002060"/>
                    </a:solidFill>
                  </a:tcPr>
                </a:tc>
                <a:tc>
                  <a:txBody>
                    <a:bodyPr/>
                    <a:lstStyle/>
                    <a:p>
                      <a:pPr marR="0" indent="0" algn="ctr" rtl="0">
                        <a:lnSpc>
                          <a:spcPct val="119000"/>
                        </a:lnSpc>
                        <a:spcBef>
                          <a:spcPts val="0"/>
                        </a:spcBef>
                        <a:spcAft>
                          <a:spcPts val="600"/>
                        </a:spcAft>
                      </a:pPr>
                      <a:r>
                        <a:rPr lang="en-US" sz="2200" b="1" kern="1400" dirty="0">
                          <a:ln>
                            <a:noFill/>
                          </a:ln>
                          <a:solidFill>
                            <a:schemeClr val="bg1"/>
                          </a:solidFill>
                          <a:effectLst/>
                          <a:latin typeface="Calibri" panose="020F0502020204030204" pitchFamily="34" charset="0"/>
                        </a:rPr>
                        <a:t>No</a:t>
                      </a:r>
                      <a:endParaRPr lang="en-US" sz="2200" kern="1400" dirty="0">
                        <a:ln>
                          <a:noFill/>
                        </a:ln>
                        <a:solidFill>
                          <a:schemeClr val="bg1"/>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002060"/>
                    </a:solidFill>
                  </a:tcPr>
                </a:tc>
                <a:extLst>
                  <a:ext uri="{0D108BD9-81ED-4DB2-BD59-A6C34878D82A}">
                    <a16:rowId xmlns:a16="http://schemas.microsoft.com/office/drawing/2014/main" val="1063552042"/>
                  </a:ext>
                </a:extLst>
              </a:tr>
              <a:tr h="460659">
                <a:tc rowSpan="4">
                  <a:txBody>
                    <a:bodyPr/>
                    <a:lstStyle/>
                    <a:p>
                      <a:pPr marR="0" indent="0" algn="ctr" rtl="0">
                        <a:lnSpc>
                          <a:spcPct val="119000"/>
                        </a:lnSpc>
                        <a:spcBef>
                          <a:spcPts val="0"/>
                        </a:spcBef>
                        <a:spcAft>
                          <a:spcPts val="600"/>
                        </a:spcAft>
                      </a:pPr>
                      <a:r>
                        <a:rPr lang="en-US" sz="2200" b="1" i="0" kern="1400" dirty="0">
                          <a:ln>
                            <a:noFill/>
                          </a:ln>
                          <a:solidFill>
                            <a:schemeClr val="bg1"/>
                          </a:solidFill>
                          <a:effectLst/>
                          <a:latin typeface="Calibri "/>
                        </a:rPr>
                        <a:t>My </a:t>
                      </a:r>
                    </a:p>
                    <a:p>
                      <a:pPr marR="0" indent="0" algn="ctr" rtl="0">
                        <a:lnSpc>
                          <a:spcPct val="119000"/>
                        </a:lnSpc>
                        <a:spcBef>
                          <a:spcPts val="0"/>
                        </a:spcBef>
                        <a:spcAft>
                          <a:spcPts val="600"/>
                        </a:spcAft>
                      </a:pPr>
                      <a:r>
                        <a:rPr lang="en-US" sz="2200" b="1" i="0" kern="1400" dirty="0">
                          <a:ln>
                            <a:noFill/>
                          </a:ln>
                          <a:solidFill>
                            <a:schemeClr val="bg1"/>
                          </a:solidFill>
                          <a:effectLst/>
                          <a:latin typeface="Calibri "/>
                        </a:rPr>
                        <a:t>group </a:t>
                      </a:r>
                    </a:p>
                  </a:txBody>
                  <a:tcPr marL="30722" marR="30722" marT="30722" marB="30722"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002060"/>
                    </a:solidFill>
                  </a:tcPr>
                </a:tc>
                <a:tc>
                  <a:txBody>
                    <a:bodyPr/>
                    <a:lstStyle/>
                    <a:p>
                      <a:pPr marL="177800" marR="0" indent="0" algn="l" rtl="0">
                        <a:lnSpc>
                          <a:spcPct val="119000"/>
                        </a:lnSpc>
                        <a:spcBef>
                          <a:spcPts val="0"/>
                        </a:spcBef>
                        <a:spcAft>
                          <a:spcPts val="600"/>
                        </a:spcAft>
                      </a:pPr>
                      <a:r>
                        <a:rPr lang="en-US" sz="2000" i="0" kern="1400" dirty="0">
                          <a:ln>
                            <a:noFill/>
                          </a:ln>
                          <a:solidFill>
                            <a:srgbClr val="000000"/>
                          </a:solidFill>
                          <a:effectLst/>
                          <a:latin typeface="Calibri "/>
                        </a:rPr>
                        <a:t>We used all the time </a:t>
                      </a:r>
                    </a:p>
                  </a:txBody>
                  <a:tcPr marL="30722" marR="30722" marT="30722" marB="30722"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kern="1400">
                          <a:ln>
                            <a:noFill/>
                          </a:ln>
                          <a:solidFill>
                            <a:srgbClr val="000000"/>
                          </a:solidFill>
                          <a:effectLst/>
                          <a:latin typeface="Calibri" panose="020F0502020204030204" pitchFamily="34" charset="0"/>
                        </a:rPr>
                        <a:t> </a:t>
                      </a:r>
                      <a:endParaRPr lang="en-US" sz="2200" kern="1400">
                        <a:ln>
                          <a:noFill/>
                        </a:ln>
                        <a:solidFill>
                          <a:srgbClr val="000000"/>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kern="1400">
                          <a:ln>
                            <a:noFill/>
                          </a:ln>
                          <a:solidFill>
                            <a:srgbClr val="000000"/>
                          </a:solidFill>
                          <a:effectLst/>
                          <a:latin typeface="Calibri" panose="020F0502020204030204" pitchFamily="34" charset="0"/>
                        </a:rPr>
                        <a:t> </a:t>
                      </a:r>
                      <a:endParaRPr lang="en-US" sz="2200" kern="1400">
                        <a:ln>
                          <a:noFill/>
                        </a:ln>
                        <a:solidFill>
                          <a:srgbClr val="000000"/>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kern="1400">
                          <a:ln>
                            <a:noFill/>
                          </a:ln>
                          <a:solidFill>
                            <a:srgbClr val="000000"/>
                          </a:solidFill>
                          <a:effectLst/>
                          <a:latin typeface="Calibri" panose="020F0502020204030204" pitchFamily="34" charset="0"/>
                        </a:rPr>
                        <a:t> </a:t>
                      </a:r>
                      <a:endParaRPr lang="en-US" sz="2200" kern="1400">
                        <a:ln>
                          <a:noFill/>
                        </a:ln>
                        <a:solidFill>
                          <a:srgbClr val="000000"/>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894450655"/>
                  </a:ext>
                </a:extLst>
              </a:tr>
              <a:tr h="460659">
                <a:tc vMerge="1">
                  <a:txBody>
                    <a:bodyPr/>
                    <a:lstStyle/>
                    <a:p>
                      <a:endParaRPr lang="en-GB"/>
                    </a:p>
                  </a:txBody>
                  <a:tcPr/>
                </a:tc>
                <a:tc>
                  <a:txBody>
                    <a:bodyPr/>
                    <a:lstStyle/>
                    <a:p>
                      <a:pPr marL="177800" marR="0" lvl="0" indent="0" algn="l" defTabSz="914400" rtl="0" eaLnBrk="1" fontAlgn="auto" latinLnBrk="0" hangingPunct="1">
                        <a:lnSpc>
                          <a:spcPct val="119000"/>
                        </a:lnSpc>
                        <a:spcBef>
                          <a:spcPts val="0"/>
                        </a:spcBef>
                        <a:spcAft>
                          <a:spcPts val="600"/>
                        </a:spcAft>
                        <a:buClrTx/>
                        <a:buSzTx/>
                        <a:buFontTx/>
                        <a:buNone/>
                        <a:tabLst/>
                        <a:defRPr/>
                      </a:pPr>
                      <a:r>
                        <a:rPr lang="en-US" sz="2000" i="0" kern="1400" dirty="0">
                          <a:ln>
                            <a:noFill/>
                          </a:ln>
                          <a:solidFill>
                            <a:srgbClr val="000000"/>
                          </a:solidFill>
                          <a:effectLst/>
                          <a:latin typeface="Calibri "/>
                          <a:ea typeface="+mn-ea"/>
                          <a:cs typeface="+mn-cs"/>
                        </a:rPr>
                        <a:t>We agreed on 2-3 features of the topic</a:t>
                      </a:r>
                      <a:endParaRPr lang="en-GB" sz="2000" i="0" kern="1400" dirty="0">
                        <a:ln>
                          <a:noFill/>
                        </a:ln>
                        <a:solidFill>
                          <a:srgbClr val="000000"/>
                        </a:solidFill>
                        <a:effectLst/>
                        <a:latin typeface="Calibri "/>
                        <a:ea typeface="+mn-ea"/>
                        <a:cs typeface="+mn-cs"/>
                      </a:endParaRPr>
                    </a:p>
                  </a:txBody>
                  <a:tcPr marL="30722" marR="30722" marT="30722" marB="30722"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kern="1400">
                          <a:ln>
                            <a:noFill/>
                          </a:ln>
                          <a:solidFill>
                            <a:srgbClr val="000000"/>
                          </a:solidFill>
                          <a:effectLst/>
                          <a:latin typeface="Calibri" panose="020F0502020204030204" pitchFamily="34" charset="0"/>
                        </a:rPr>
                        <a:t> </a:t>
                      </a:r>
                      <a:endParaRPr lang="en-US" sz="2200" kern="1400">
                        <a:ln>
                          <a:noFill/>
                        </a:ln>
                        <a:solidFill>
                          <a:srgbClr val="000000"/>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kern="1400">
                          <a:ln>
                            <a:noFill/>
                          </a:ln>
                          <a:solidFill>
                            <a:srgbClr val="000000"/>
                          </a:solidFill>
                          <a:effectLst/>
                          <a:latin typeface="Calibri" panose="020F0502020204030204" pitchFamily="34" charset="0"/>
                        </a:rPr>
                        <a:t> </a:t>
                      </a:r>
                      <a:endParaRPr lang="en-US" sz="2200" kern="1400">
                        <a:ln>
                          <a:noFill/>
                        </a:ln>
                        <a:solidFill>
                          <a:srgbClr val="000000"/>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kern="1400">
                          <a:ln>
                            <a:noFill/>
                          </a:ln>
                          <a:solidFill>
                            <a:srgbClr val="000000"/>
                          </a:solidFill>
                          <a:effectLst/>
                          <a:latin typeface="Calibri" panose="020F0502020204030204" pitchFamily="34" charset="0"/>
                        </a:rPr>
                        <a:t> </a:t>
                      </a:r>
                      <a:endParaRPr lang="en-US" sz="2200" kern="1400">
                        <a:ln>
                          <a:noFill/>
                        </a:ln>
                        <a:solidFill>
                          <a:srgbClr val="000000"/>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1785052430"/>
                  </a:ext>
                </a:extLst>
              </a:tr>
              <a:tr h="460659">
                <a:tc vMerge="1">
                  <a:txBody>
                    <a:bodyPr/>
                    <a:lstStyle/>
                    <a:p>
                      <a:endParaRPr lang="en-GB"/>
                    </a:p>
                  </a:txBody>
                  <a:tcPr/>
                </a:tc>
                <a:tc>
                  <a:txBody>
                    <a:bodyPr/>
                    <a:lstStyle/>
                    <a:p>
                      <a:pPr marL="177800" marR="0" lvl="0" indent="0" algn="l" defTabSz="914400" rtl="0" eaLnBrk="1" fontAlgn="auto" latinLnBrk="0" hangingPunct="1">
                        <a:lnSpc>
                          <a:spcPct val="150000"/>
                        </a:lnSpc>
                        <a:spcBef>
                          <a:spcPts val="0"/>
                        </a:spcBef>
                        <a:spcAft>
                          <a:spcPts val="0"/>
                        </a:spcAft>
                        <a:buClrTx/>
                        <a:buSzTx/>
                        <a:buFontTx/>
                        <a:buNone/>
                        <a:tabLst/>
                        <a:defRPr/>
                      </a:pPr>
                      <a:r>
                        <a:rPr lang="en-US" sz="2000" i="0" kern="1400" dirty="0">
                          <a:ln>
                            <a:noFill/>
                          </a:ln>
                          <a:solidFill>
                            <a:srgbClr val="000000"/>
                          </a:solidFill>
                          <a:effectLst/>
                          <a:latin typeface="Calibri "/>
                          <a:ea typeface="+mn-ea"/>
                          <a:cs typeface="+mn-cs"/>
                        </a:rPr>
                        <a:t>We ranked the features</a:t>
                      </a:r>
                      <a:endParaRPr lang="en-GB" sz="2000" i="0" kern="1400" dirty="0">
                        <a:ln>
                          <a:noFill/>
                        </a:ln>
                        <a:solidFill>
                          <a:srgbClr val="000000"/>
                        </a:solidFill>
                        <a:effectLst/>
                        <a:latin typeface="Calibri "/>
                        <a:ea typeface="+mn-ea"/>
                        <a:cs typeface="+mn-cs"/>
                      </a:endParaRPr>
                    </a:p>
                  </a:txBody>
                  <a:tcPr marL="68580" marR="68580" marT="0" marB="0">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kern="1400">
                          <a:ln>
                            <a:noFill/>
                          </a:ln>
                          <a:solidFill>
                            <a:srgbClr val="000000"/>
                          </a:solidFill>
                          <a:effectLst/>
                          <a:latin typeface="Calibri" panose="020F0502020204030204" pitchFamily="34" charset="0"/>
                        </a:rPr>
                        <a:t> </a:t>
                      </a:r>
                      <a:endParaRPr lang="en-US" sz="2200" kern="1400">
                        <a:ln>
                          <a:noFill/>
                        </a:ln>
                        <a:solidFill>
                          <a:srgbClr val="000000"/>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kern="1400">
                          <a:ln>
                            <a:noFill/>
                          </a:ln>
                          <a:solidFill>
                            <a:srgbClr val="000000"/>
                          </a:solidFill>
                          <a:effectLst/>
                          <a:latin typeface="Calibri" panose="020F0502020204030204" pitchFamily="34" charset="0"/>
                        </a:rPr>
                        <a:t> </a:t>
                      </a:r>
                      <a:endParaRPr lang="en-US" sz="2200" kern="1400">
                        <a:ln>
                          <a:noFill/>
                        </a:ln>
                        <a:solidFill>
                          <a:srgbClr val="000000"/>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kern="1400">
                          <a:ln>
                            <a:noFill/>
                          </a:ln>
                          <a:solidFill>
                            <a:srgbClr val="000000"/>
                          </a:solidFill>
                          <a:effectLst/>
                          <a:latin typeface="Calibri" panose="020F0502020204030204" pitchFamily="34" charset="0"/>
                        </a:rPr>
                        <a:t> </a:t>
                      </a:r>
                      <a:endParaRPr lang="en-US" sz="2200" kern="1400">
                        <a:ln>
                          <a:noFill/>
                        </a:ln>
                        <a:solidFill>
                          <a:srgbClr val="000000"/>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2950195279"/>
                  </a:ext>
                </a:extLst>
              </a:tr>
              <a:tr h="460659">
                <a:tc vMerge="1">
                  <a:txBody>
                    <a:bodyPr/>
                    <a:lstStyle/>
                    <a:p>
                      <a:endParaRPr lang="en-GB"/>
                    </a:p>
                  </a:txBody>
                  <a:tcPr/>
                </a:tc>
                <a:tc>
                  <a:txBody>
                    <a:bodyPr/>
                    <a:lstStyle/>
                    <a:p>
                      <a:pPr marL="177800" indent="0">
                        <a:lnSpc>
                          <a:spcPct val="150000"/>
                        </a:lnSpc>
                        <a:spcAft>
                          <a:spcPts val="0"/>
                        </a:spcAft>
                      </a:pPr>
                      <a:r>
                        <a:rPr lang="en-US" sz="2000" i="0" kern="1400" dirty="0">
                          <a:ln>
                            <a:noFill/>
                          </a:ln>
                          <a:solidFill>
                            <a:srgbClr val="000000"/>
                          </a:solidFill>
                          <a:effectLst/>
                          <a:latin typeface="Calibri "/>
                          <a:ea typeface="+mn-ea"/>
                          <a:cs typeface="+mn-cs"/>
                        </a:rPr>
                        <a:t>We summarized the discussion</a:t>
                      </a:r>
                      <a:endParaRPr lang="en-GB" sz="2000" i="0" kern="1400" dirty="0">
                        <a:ln>
                          <a:noFill/>
                        </a:ln>
                        <a:solidFill>
                          <a:srgbClr val="000000"/>
                        </a:solidFill>
                        <a:effectLst/>
                        <a:latin typeface="Calibri "/>
                        <a:ea typeface="+mn-ea"/>
                        <a:cs typeface="+mn-cs"/>
                      </a:endParaRPr>
                    </a:p>
                  </a:txBody>
                  <a:tcPr marL="68580" marR="68580" marT="0" marB="0">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kern="1400">
                          <a:ln>
                            <a:noFill/>
                          </a:ln>
                          <a:solidFill>
                            <a:srgbClr val="000000"/>
                          </a:solidFill>
                          <a:effectLst/>
                          <a:latin typeface="Calibri" panose="020F0502020204030204" pitchFamily="34" charset="0"/>
                        </a:rPr>
                        <a:t> </a:t>
                      </a:r>
                      <a:endParaRPr lang="en-US" sz="2200" kern="1400">
                        <a:ln>
                          <a:noFill/>
                        </a:ln>
                        <a:solidFill>
                          <a:srgbClr val="000000"/>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kern="1400">
                          <a:ln>
                            <a:noFill/>
                          </a:ln>
                          <a:solidFill>
                            <a:srgbClr val="000000"/>
                          </a:solidFill>
                          <a:effectLst/>
                          <a:latin typeface="Calibri" panose="020F0502020204030204" pitchFamily="34" charset="0"/>
                        </a:rPr>
                        <a:t> </a:t>
                      </a:r>
                      <a:endParaRPr lang="en-US" sz="2200" kern="1400">
                        <a:ln>
                          <a:noFill/>
                        </a:ln>
                        <a:solidFill>
                          <a:srgbClr val="000000"/>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kern="1400">
                          <a:ln>
                            <a:noFill/>
                          </a:ln>
                          <a:solidFill>
                            <a:srgbClr val="000000"/>
                          </a:solidFill>
                          <a:effectLst/>
                          <a:latin typeface="Calibri" panose="020F0502020204030204" pitchFamily="34" charset="0"/>
                        </a:rPr>
                        <a:t> </a:t>
                      </a:r>
                      <a:endParaRPr lang="en-US" sz="2200" kern="1400">
                        <a:ln>
                          <a:noFill/>
                        </a:ln>
                        <a:solidFill>
                          <a:srgbClr val="000000"/>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276225782"/>
                  </a:ext>
                </a:extLst>
              </a:tr>
              <a:tr h="460659">
                <a:tc rowSpan="3">
                  <a:txBody>
                    <a:bodyPr/>
                    <a:lstStyle/>
                    <a:p>
                      <a:pPr marR="0" indent="0" algn="ctr" rtl="0">
                        <a:lnSpc>
                          <a:spcPct val="119000"/>
                        </a:lnSpc>
                        <a:spcBef>
                          <a:spcPts val="0"/>
                        </a:spcBef>
                        <a:spcAft>
                          <a:spcPts val="600"/>
                        </a:spcAft>
                      </a:pPr>
                      <a:r>
                        <a:rPr lang="en-US" sz="2200" b="1" i="0" kern="1400" dirty="0">
                          <a:ln>
                            <a:noFill/>
                          </a:ln>
                          <a:solidFill>
                            <a:schemeClr val="bg1"/>
                          </a:solidFill>
                          <a:effectLst/>
                          <a:latin typeface="Calibri "/>
                        </a:rPr>
                        <a:t>Me</a:t>
                      </a:r>
                    </a:p>
                  </a:txBody>
                  <a:tcPr marL="30722" marR="30722" marT="30722" marB="30722"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002060"/>
                    </a:solidFill>
                  </a:tcPr>
                </a:tc>
                <a:tc>
                  <a:txBody>
                    <a:bodyPr/>
                    <a:lstStyle/>
                    <a:p>
                      <a:pPr marL="177800" indent="0" algn="l" defTabSz="914400" rtl="0" eaLnBrk="1" latinLnBrk="0" hangingPunct="1">
                        <a:lnSpc>
                          <a:spcPct val="150000"/>
                        </a:lnSpc>
                        <a:spcAft>
                          <a:spcPts val="0"/>
                        </a:spcAft>
                      </a:pPr>
                      <a:r>
                        <a:rPr lang="en-US" sz="2000" i="0" kern="1400" dirty="0">
                          <a:ln>
                            <a:noFill/>
                          </a:ln>
                          <a:solidFill>
                            <a:srgbClr val="000000"/>
                          </a:solidFill>
                          <a:effectLst/>
                          <a:latin typeface="Calibri "/>
                          <a:ea typeface="+mn-ea"/>
                          <a:cs typeface="+mn-cs"/>
                        </a:rPr>
                        <a:t>I helped developed the ideas of other group members</a:t>
                      </a:r>
                      <a:endParaRPr lang="en-GB" sz="2000" i="0" kern="1400" dirty="0">
                        <a:ln>
                          <a:noFill/>
                        </a:ln>
                        <a:solidFill>
                          <a:srgbClr val="000000"/>
                        </a:solidFill>
                        <a:effectLst/>
                        <a:latin typeface="Calibri "/>
                        <a:ea typeface="+mn-ea"/>
                        <a:cs typeface="+mn-cs"/>
                      </a:endParaRPr>
                    </a:p>
                  </a:txBody>
                  <a:tcPr marL="68580" marR="68580" marT="0" marB="0">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kern="1400">
                          <a:ln>
                            <a:noFill/>
                          </a:ln>
                          <a:solidFill>
                            <a:srgbClr val="000000"/>
                          </a:solidFill>
                          <a:effectLst/>
                          <a:latin typeface="Calibri" panose="020F0502020204030204" pitchFamily="34" charset="0"/>
                        </a:rPr>
                        <a:t> </a:t>
                      </a:r>
                      <a:endParaRPr lang="en-US" sz="2200" kern="1400">
                        <a:ln>
                          <a:noFill/>
                        </a:ln>
                        <a:solidFill>
                          <a:srgbClr val="000000"/>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kern="1400">
                          <a:ln>
                            <a:noFill/>
                          </a:ln>
                          <a:solidFill>
                            <a:srgbClr val="000000"/>
                          </a:solidFill>
                          <a:effectLst/>
                          <a:latin typeface="Calibri" panose="020F0502020204030204" pitchFamily="34" charset="0"/>
                        </a:rPr>
                        <a:t> </a:t>
                      </a:r>
                      <a:endParaRPr lang="en-US" sz="2200" kern="1400">
                        <a:ln>
                          <a:noFill/>
                        </a:ln>
                        <a:solidFill>
                          <a:srgbClr val="000000"/>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kern="1400">
                          <a:ln>
                            <a:noFill/>
                          </a:ln>
                          <a:solidFill>
                            <a:srgbClr val="000000"/>
                          </a:solidFill>
                          <a:effectLst/>
                          <a:latin typeface="Calibri" panose="020F0502020204030204" pitchFamily="34" charset="0"/>
                        </a:rPr>
                        <a:t> </a:t>
                      </a:r>
                      <a:endParaRPr lang="en-US" sz="2200" kern="1400">
                        <a:ln>
                          <a:noFill/>
                        </a:ln>
                        <a:solidFill>
                          <a:srgbClr val="000000"/>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362065795"/>
                  </a:ext>
                </a:extLst>
              </a:tr>
              <a:tr h="460659">
                <a:tc vMerge="1">
                  <a:txBody>
                    <a:bodyPr/>
                    <a:lstStyle/>
                    <a:p>
                      <a:endParaRPr lang="en-GB"/>
                    </a:p>
                  </a:txBody>
                  <a:tcPr/>
                </a:tc>
                <a:tc>
                  <a:txBody>
                    <a:bodyPr/>
                    <a:lstStyle/>
                    <a:p>
                      <a:pPr marL="177800" indent="0" algn="l" defTabSz="914400" rtl="0" eaLnBrk="1" latinLnBrk="0" hangingPunct="1">
                        <a:lnSpc>
                          <a:spcPct val="150000"/>
                        </a:lnSpc>
                        <a:spcAft>
                          <a:spcPts val="0"/>
                        </a:spcAft>
                      </a:pPr>
                      <a:r>
                        <a:rPr lang="en-US" sz="2000" i="0" kern="1400" dirty="0">
                          <a:ln>
                            <a:noFill/>
                          </a:ln>
                          <a:solidFill>
                            <a:srgbClr val="000000"/>
                          </a:solidFill>
                          <a:effectLst/>
                          <a:latin typeface="Calibri "/>
                          <a:ea typeface="+mn-ea"/>
                          <a:cs typeface="+mn-cs"/>
                        </a:rPr>
                        <a:t>I supported my ideas and opinions</a:t>
                      </a:r>
                      <a:endParaRPr lang="en-GB" sz="2000" i="0" kern="1400" dirty="0">
                        <a:ln>
                          <a:noFill/>
                        </a:ln>
                        <a:solidFill>
                          <a:srgbClr val="000000"/>
                        </a:solidFill>
                        <a:effectLst/>
                        <a:latin typeface="Calibri "/>
                        <a:ea typeface="+mn-ea"/>
                        <a:cs typeface="+mn-cs"/>
                      </a:endParaRPr>
                    </a:p>
                  </a:txBody>
                  <a:tcPr marL="68580" marR="68580" marT="0" marB="0">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kern="1400" dirty="0">
                          <a:ln>
                            <a:noFill/>
                          </a:ln>
                          <a:solidFill>
                            <a:srgbClr val="000000"/>
                          </a:solidFill>
                          <a:effectLst/>
                          <a:latin typeface="Calibri" panose="020F0502020204030204" pitchFamily="34" charset="0"/>
                        </a:rPr>
                        <a:t> </a:t>
                      </a:r>
                      <a:endParaRPr lang="en-US" sz="2200" kern="1400" dirty="0">
                        <a:ln>
                          <a:noFill/>
                        </a:ln>
                        <a:solidFill>
                          <a:srgbClr val="000000"/>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kern="1400">
                          <a:ln>
                            <a:noFill/>
                          </a:ln>
                          <a:solidFill>
                            <a:srgbClr val="000000"/>
                          </a:solidFill>
                          <a:effectLst/>
                          <a:latin typeface="Calibri" panose="020F0502020204030204" pitchFamily="34" charset="0"/>
                        </a:rPr>
                        <a:t> </a:t>
                      </a:r>
                      <a:endParaRPr lang="en-US" sz="2200" kern="1400">
                        <a:ln>
                          <a:noFill/>
                        </a:ln>
                        <a:solidFill>
                          <a:srgbClr val="000000"/>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kern="1400">
                          <a:ln>
                            <a:noFill/>
                          </a:ln>
                          <a:solidFill>
                            <a:srgbClr val="000000"/>
                          </a:solidFill>
                          <a:effectLst/>
                          <a:latin typeface="Calibri" panose="020F0502020204030204" pitchFamily="34" charset="0"/>
                        </a:rPr>
                        <a:t> </a:t>
                      </a:r>
                      <a:endParaRPr lang="en-US" sz="2200" kern="1400">
                        <a:ln>
                          <a:noFill/>
                        </a:ln>
                        <a:solidFill>
                          <a:srgbClr val="000000"/>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1745272043"/>
                  </a:ext>
                </a:extLst>
              </a:tr>
              <a:tr h="460659">
                <a:tc vMerge="1">
                  <a:txBody>
                    <a:bodyPr/>
                    <a:lstStyle/>
                    <a:p>
                      <a:endParaRPr lang="en-GB"/>
                    </a:p>
                  </a:txBody>
                  <a:tcPr/>
                </a:tc>
                <a:tc>
                  <a:txBody>
                    <a:bodyPr/>
                    <a:lstStyle/>
                    <a:p>
                      <a:pPr marL="177800" indent="0" algn="l" defTabSz="914400" rtl="0" eaLnBrk="1" latinLnBrk="0" hangingPunct="1">
                        <a:lnSpc>
                          <a:spcPct val="150000"/>
                        </a:lnSpc>
                        <a:spcAft>
                          <a:spcPts val="0"/>
                        </a:spcAft>
                      </a:pPr>
                      <a:r>
                        <a:rPr lang="en-US" sz="2000" i="0" kern="1400" dirty="0">
                          <a:ln>
                            <a:noFill/>
                          </a:ln>
                          <a:solidFill>
                            <a:srgbClr val="000000"/>
                          </a:solidFill>
                          <a:effectLst/>
                          <a:latin typeface="Calibri "/>
                          <a:ea typeface="+mn-ea"/>
                          <a:cs typeface="+mn-cs"/>
                        </a:rPr>
                        <a:t>I contributed at both the ‘</a:t>
                      </a:r>
                      <a:r>
                        <a:rPr lang="en-US" sz="2000" i="1" kern="1400" dirty="0">
                          <a:ln>
                            <a:noFill/>
                          </a:ln>
                          <a:solidFill>
                            <a:srgbClr val="000000"/>
                          </a:solidFill>
                          <a:effectLst/>
                          <a:latin typeface="Calibri "/>
                          <a:ea typeface="+mn-ea"/>
                          <a:cs typeface="+mn-cs"/>
                        </a:rPr>
                        <a:t>agree on 2-3</a:t>
                      </a:r>
                      <a:r>
                        <a:rPr lang="en-US" sz="2000" i="0" kern="1400" dirty="0">
                          <a:ln>
                            <a:noFill/>
                          </a:ln>
                          <a:solidFill>
                            <a:srgbClr val="000000"/>
                          </a:solidFill>
                          <a:effectLst/>
                          <a:latin typeface="Calibri "/>
                          <a:ea typeface="+mn-ea"/>
                          <a:cs typeface="+mn-cs"/>
                        </a:rPr>
                        <a:t>’ and the ‘</a:t>
                      </a:r>
                      <a:r>
                        <a:rPr lang="en-US" sz="2000" i="1" kern="1400" dirty="0">
                          <a:ln>
                            <a:noFill/>
                          </a:ln>
                          <a:solidFill>
                            <a:srgbClr val="000000"/>
                          </a:solidFill>
                          <a:effectLst/>
                          <a:latin typeface="Calibri "/>
                          <a:ea typeface="+mn-ea"/>
                          <a:cs typeface="+mn-cs"/>
                        </a:rPr>
                        <a:t>ranking</a:t>
                      </a:r>
                      <a:r>
                        <a:rPr lang="en-US" sz="2000" i="0" kern="1400" dirty="0">
                          <a:ln>
                            <a:noFill/>
                          </a:ln>
                          <a:solidFill>
                            <a:srgbClr val="000000"/>
                          </a:solidFill>
                          <a:effectLst/>
                          <a:latin typeface="Calibri "/>
                          <a:ea typeface="+mn-ea"/>
                          <a:cs typeface="+mn-cs"/>
                        </a:rPr>
                        <a:t>’ stages</a:t>
                      </a:r>
                      <a:endParaRPr lang="en-GB" sz="2000" i="0" kern="1400" dirty="0">
                        <a:ln>
                          <a:noFill/>
                        </a:ln>
                        <a:solidFill>
                          <a:srgbClr val="000000"/>
                        </a:solidFill>
                        <a:effectLst/>
                        <a:latin typeface="Calibri "/>
                        <a:ea typeface="+mn-ea"/>
                        <a:cs typeface="+mn-cs"/>
                      </a:endParaRPr>
                    </a:p>
                  </a:txBody>
                  <a:tcPr marL="68580" marR="68580" marT="0" marB="0">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kern="1400" dirty="0">
                          <a:ln>
                            <a:noFill/>
                          </a:ln>
                          <a:solidFill>
                            <a:srgbClr val="000000"/>
                          </a:solidFill>
                          <a:effectLst/>
                          <a:latin typeface="Calibri" panose="020F0502020204030204" pitchFamily="34" charset="0"/>
                        </a:rPr>
                        <a:t> </a:t>
                      </a:r>
                      <a:endParaRPr lang="en-US" sz="2200" kern="1400" dirty="0">
                        <a:ln>
                          <a:noFill/>
                        </a:ln>
                        <a:solidFill>
                          <a:srgbClr val="000000"/>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kern="1400" dirty="0">
                          <a:ln>
                            <a:noFill/>
                          </a:ln>
                          <a:solidFill>
                            <a:srgbClr val="000000"/>
                          </a:solidFill>
                          <a:effectLst/>
                          <a:latin typeface="Calibri" panose="020F0502020204030204" pitchFamily="34" charset="0"/>
                        </a:rPr>
                        <a:t> </a:t>
                      </a:r>
                      <a:endParaRPr lang="en-US" sz="2200" kern="1400" dirty="0">
                        <a:ln>
                          <a:noFill/>
                        </a:ln>
                        <a:solidFill>
                          <a:srgbClr val="000000"/>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marR="0" indent="0" algn="ctr" rtl="0">
                        <a:lnSpc>
                          <a:spcPct val="119000"/>
                        </a:lnSpc>
                        <a:spcBef>
                          <a:spcPts val="0"/>
                        </a:spcBef>
                        <a:spcAft>
                          <a:spcPts val="600"/>
                        </a:spcAft>
                      </a:pPr>
                      <a:r>
                        <a:rPr lang="en-US" sz="2200" kern="1400">
                          <a:ln>
                            <a:noFill/>
                          </a:ln>
                          <a:solidFill>
                            <a:srgbClr val="000000"/>
                          </a:solidFill>
                          <a:effectLst/>
                          <a:latin typeface="Calibri" panose="020F0502020204030204" pitchFamily="34" charset="0"/>
                        </a:rPr>
                        <a:t> </a:t>
                      </a:r>
                      <a:endParaRPr lang="en-US" sz="2200" kern="1400">
                        <a:ln>
                          <a:noFill/>
                        </a:ln>
                        <a:solidFill>
                          <a:srgbClr val="000000"/>
                        </a:solidFill>
                        <a:effectLst/>
                        <a:latin typeface="Verdana" panose="020B0604030504040204" pitchFamily="34" charset="0"/>
                      </a:endParaRP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4175483275"/>
                  </a:ext>
                </a:extLst>
              </a:tr>
              <a:tr h="702015">
                <a:tc gridSpan="5">
                  <a:txBody>
                    <a:bodyPr/>
                    <a:lstStyle/>
                    <a:p>
                      <a:pPr marR="0" indent="0" algn="l" rtl="0">
                        <a:lnSpc>
                          <a:spcPct val="119000"/>
                        </a:lnSpc>
                        <a:spcBef>
                          <a:spcPts val="0"/>
                        </a:spcBef>
                        <a:spcAft>
                          <a:spcPts val="600"/>
                        </a:spcAft>
                      </a:pPr>
                      <a:r>
                        <a:rPr lang="en-US" sz="2000" i="0" kern="1400" dirty="0">
                          <a:ln>
                            <a:noFill/>
                          </a:ln>
                          <a:solidFill>
                            <a:srgbClr val="000000"/>
                          </a:solidFill>
                          <a:effectLst/>
                          <a:latin typeface="Calibri "/>
                        </a:rPr>
                        <a:t>1 or 2 things I did well… </a:t>
                      </a: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440333785"/>
                  </a:ext>
                </a:extLst>
              </a:tr>
              <a:tr h="801785">
                <a:tc gridSpan="5">
                  <a:txBody>
                    <a:bodyPr/>
                    <a:lstStyle/>
                    <a:p>
                      <a:pPr marR="0" indent="0" algn="l" rtl="0">
                        <a:lnSpc>
                          <a:spcPct val="119000"/>
                        </a:lnSpc>
                        <a:spcBef>
                          <a:spcPts val="0"/>
                        </a:spcBef>
                        <a:spcAft>
                          <a:spcPts val="600"/>
                        </a:spcAft>
                      </a:pPr>
                      <a:r>
                        <a:rPr lang="en-US" sz="2000" i="0" kern="1400" dirty="0">
                          <a:ln>
                            <a:noFill/>
                          </a:ln>
                          <a:solidFill>
                            <a:srgbClr val="000000"/>
                          </a:solidFill>
                          <a:effectLst/>
                          <a:latin typeface="Calibri "/>
                        </a:rPr>
                        <a:t>1 or 2 things I could do better in the next discussion… </a:t>
                      </a:r>
                    </a:p>
                  </a:txBody>
                  <a:tcPr marL="30722" marR="30722" marT="30722" marB="30722">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42078855"/>
                  </a:ext>
                </a:extLst>
              </a:tr>
            </a:tbl>
          </a:graphicData>
        </a:graphic>
      </p:graphicFrame>
    </p:spTree>
    <p:extLst>
      <p:ext uri="{BB962C8B-B14F-4D97-AF65-F5344CB8AC3E}">
        <p14:creationId xmlns:p14="http://schemas.microsoft.com/office/powerpoint/2010/main" val="2376126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62275" y="96928"/>
            <a:ext cx="2423763" cy="721619"/>
          </a:xfrm>
          <a:solidFill>
            <a:schemeClr val="accent5">
              <a:lumMod val="50000"/>
            </a:schemeClr>
          </a:solidFill>
          <a:ln w="38100">
            <a:solidFill>
              <a:schemeClr val="bg1"/>
            </a:solidFill>
          </a:ln>
        </p:spPr>
        <p:txBody>
          <a:bodyPr/>
          <a:lstStyle/>
          <a:p>
            <a:pPr algn="ctr"/>
            <a:r>
              <a:rPr lang="en-US" b="1" dirty="0">
                <a:solidFill>
                  <a:schemeClr val="bg1"/>
                </a:solidFill>
                <a:latin typeface="Arial" panose="020B0604020202020204" pitchFamily="34" charset="0"/>
                <a:ea typeface="Verdana" panose="020B0604030504040204" pitchFamily="34" charset="0"/>
                <a:cs typeface="Arial" panose="020B0604020202020204" pitchFamily="34" charset="0"/>
              </a:rPr>
              <a:t>Week 6</a:t>
            </a:r>
          </a:p>
        </p:txBody>
      </p:sp>
      <p:sp>
        <p:nvSpPr>
          <p:cNvPr id="7" name="Rectangle 2"/>
          <p:cNvSpPr>
            <a:spLocks noChangeArrowheads="1"/>
          </p:cNvSpPr>
          <p:nvPr/>
        </p:nvSpPr>
        <p:spPr bwMode="auto">
          <a:xfrm>
            <a:off x="-2205458" y="-1489166"/>
            <a:ext cx="19394267" cy="1205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8" name="Content Placeholder 2"/>
          <p:cNvSpPr>
            <a:spLocks noGrp="1"/>
          </p:cNvSpPr>
          <p:nvPr>
            <p:ph idx="1"/>
          </p:nvPr>
        </p:nvSpPr>
        <p:spPr>
          <a:xfrm>
            <a:off x="105962" y="818547"/>
            <a:ext cx="11980076" cy="5670121"/>
          </a:xfrm>
          <a:solidFill>
            <a:schemeClr val="accent1">
              <a:lumMod val="50000"/>
            </a:schemeClr>
          </a:solidFill>
          <a:ln w="12700">
            <a:solidFill>
              <a:schemeClr val="tx1"/>
            </a:solidFill>
          </a:ln>
        </p:spPr>
        <p:txBody>
          <a:bodyPr vert="horz" lIns="91440" tIns="45720" rIns="91440" bIns="45720" rtlCol="0" anchor="t">
            <a:normAutofit/>
          </a:bodyPr>
          <a:lstStyle/>
          <a:p>
            <a:pPr marL="0" indent="0">
              <a:buNone/>
            </a:pPr>
            <a:r>
              <a:rPr lang="en-US" dirty="0">
                <a:solidFill>
                  <a:schemeClr val="bg1"/>
                </a:solidFill>
                <a:latin typeface="Arial" panose="020B0604020202020204" pitchFamily="34" charset="0"/>
                <a:cs typeface="Arial" panose="020B0604020202020204" pitchFamily="34" charset="0"/>
              </a:rPr>
              <a:t>Extra resources for </a:t>
            </a:r>
            <a:r>
              <a:rPr lang="en-US" dirty="0" err="1">
                <a:solidFill>
                  <a:schemeClr val="bg1"/>
                </a:solidFill>
                <a:latin typeface="Arial" panose="020B0604020202020204" pitchFamily="34" charset="0"/>
                <a:cs typeface="Arial" panose="020B0604020202020204" pitchFamily="34" charset="0"/>
              </a:rPr>
              <a:t>OCSa</a:t>
            </a:r>
            <a:r>
              <a:rPr lang="en-US" dirty="0">
                <a:solidFill>
                  <a:schemeClr val="bg1"/>
                </a:solidFill>
                <a:latin typeface="Arial" panose="020B0604020202020204" pitchFamily="34" charset="0"/>
                <a:cs typeface="Arial" panose="020B0604020202020204" pitchFamily="34" charset="0"/>
              </a:rPr>
              <a:t> </a:t>
            </a:r>
            <a:r>
              <a:rPr lang="en-US" b="1" dirty="0">
                <a:solidFill>
                  <a:schemeClr val="accent2"/>
                </a:solidFill>
                <a:latin typeface="Arial" panose="020B0604020202020204" pitchFamily="34" charset="0"/>
                <a:cs typeface="Arial" panose="020B0604020202020204" pitchFamily="34" charset="0"/>
              </a:rPr>
              <a:t>this</a:t>
            </a:r>
            <a:r>
              <a:rPr lang="en-US" dirty="0">
                <a:solidFill>
                  <a:schemeClr val="bg1"/>
                </a:solidFill>
                <a:latin typeface="Arial" panose="020B0604020202020204" pitchFamily="34" charset="0"/>
                <a:cs typeface="Arial" panose="020B0604020202020204" pitchFamily="34" charset="0"/>
              </a:rPr>
              <a:t> </a:t>
            </a:r>
            <a:r>
              <a:rPr lang="en-US" b="1" dirty="0">
                <a:solidFill>
                  <a:schemeClr val="accent2"/>
                </a:solidFill>
                <a:latin typeface="Arial" panose="020B0604020202020204" pitchFamily="34" charset="0"/>
                <a:cs typeface="Arial" panose="020B0604020202020204" pitchFamily="34" charset="0"/>
              </a:rPr>
              <a:t>week</a:t>
            </a:r>
            <a:r>
              <a:rPr lang="en-US" dirty="0">
                <a:solidFill>
                  <a:schemeClr val="bg1"/>
                </a:solidFill>
                <a:latin typeface="Arial" panose="020B0604020202020204" pitchFamily="34" charset="0"/>
                <a:cs typeface="Arial" panose="020B0604020202020204" pitchFamily="34" charset="0"/>
              </a:rPr>
              <a:t> on the </a:t>
            </a:r>
            <a:r>
              <a:rPr lang="en-US" b="1" dirty="0">
                <a:solidFill>
                  <a:schemeClr val="accent2"/>
                </a:solidFill>
                <a:latin typeface="Arial" panose="020B0604020202020204" pitchFamily="34" charset="0"/>
                <a:cs typeface="Arial" panose="020B0604020202020204" pitchFamily="34" charset="0"/>
              </a:rPr>
              <a:t>Writing Lab Moodle </a:t>
            </a:r>
            <a:r>
              <a:rPr lang="en-US" dirty="0">
                <a:solidFill>
                  <a:schemeClr val="bg1"/>
                </a:solidFill>
                <a:latin typeface="Arial" panose="020B0604020202020204" pitchFamily="34" charset="0"/>
                <a:cs typeface="Arial" panose="020B0604020202020204" pitchFamily="34" charset="0"/>
              </a:rPr>
              <a:t>page:</a:t>
            </a:r>
          </a:p>
          <a:p>
            <a:r>
              <a:rPr lang="en-US" dirty="0">
                <a:solidFill>
                  <a:schemeClr val="bg1"/>
                </a:solidFill>
                <a:latin typeface="Arial" panose="020B0604020202020204" pitchFamily="34" charset="0"/>
                <a:cs typeface="Arial" panose="020B0604020202020204" pitchFamily="34" charset="0"/>
              </a:rPr>
              <a:t>Listening </a:t>
            </a:r>
            <a:r>
              <a:rPr lang="en-US" dirty="0">
                <a:solidFill>
                  <a:schemeClr val="bg1"/>
                </a:solidFill>
                <a:latin typeface="Arial" panose="020B0604020202020204" pitchFamily="34" charset="0"/>
                <a:cs typeface="Arial" panose="020B0604020202020204" pitchFamily="34" charset="0"/>
                <a:sym typeface="Wingdings" panose="05000000000000000000" pitchFamily="2" charset="2"/>
              </a:rPr>
              <a:t> Lecture listening</a:t>
            </a:r>
          </a:p>
          <a:p>
            <a:r>
              <a:rPr lang="en-US" dirty="0">
                <a:solidFill>
                  <a:schemeClr val="bg1"/>
                </a:solidFill>
                <a:latin typeface="Arial" panose="020B0604020202020204" pitchFamily="34" charset="0"/>
                <a:cs typeface="Arial" panose="020B0604020202020204" pitchFamily="34" charset="0"/>
                <a:sym typeface="Wingdings" panose="05000000000000000000" pitchFamily="2" charset="2"/>
              </a:rPr>
              <a:t>Speaking  University speaking tasks</a:t>
            </a:r>
            <a:endParaRPr lang="en-US" dirty="0">
              <a:solidFill>
                <a:schemeClr val="bg1"/>
              </a:solidFill>
              <a:latin typeface="Arial" panose="020B0604020202020204" pitchFamily="34" charset="0"/>
              <a:cs typeface="Arial" panose="020B0604020202020204" pitchFamily="34" charset="0"/>
            </a:endParaRPr>
          </a:p>
          <a:p>
            <a:pPr>
              <a:buFont typeface="Wingdings" panose="05000000000000000000" pitchFamily="2" charset="2"/>
              <a:buChar char="§"/>
            </a:pPr>
            <a:endParaRPr lang="en-US" dirty="0">
              <a:solidFill>
                <a:schemeClr val="bg1"/>
              </a:solidFill>
              <a:latin typeface="Arial" panose="020B0604020202020204" pitchFamily="34" charset="0"/>
              <a:cs typeface="Arial" panose="020B0604020202020204" pitchFamily="34" charset="0"/>
            </a:endParaRPr>
          </a:p>
          <a:p>
            <a:pPr marL="0" indent="0">
              <a:buNone/>
            </a:pPr>
            <a:r>
              <a:rPr lang="en-US" b="1" dirty="0">
                <a:solidFill>
                  <a:schemeClr val="accent2"/>
                </a:solidFill>
                <a:latin typeface="Arial"/>
                <a:cs typeface="Arial"/>
              </a:rPr>
              <a:t>Next week </a:t>
            </a:r>
            <a:r>
              <a:rPr lang="en-US" dirty="0">
                <a:solidFill>
                  <a:schemeClr val="bg1"/>
                </a:solidFill>
                <a:latin typeface="Arial"/>
                <a:cs typeface="Arial"/>
              </a:rPr>
              <a:t>(Week 7 – beginning the 11</a:t>
            </a:r>
            <a:r>
              <a:rPr lang="en-US" baseline="30000" dirty="0">
                <a:solidFill>
                  <a:schemeClr val="bg1"/>
                </a:solidFill>
                <a:latin typeface="Arial"/>
                <a:cs typeface="Arial"/>
              </a:rPr>
              <a:t>th</a:t>
            </a:r>
            <a:r>
              <a:rPr lang="en-US" dirty="0">
                <a:solidFill>
                  <a:schemeClr val="bg1"/>
                </a:solidFill>
                <a:latin typeface="Arial"/>
                <a:cs typeface="Arial"/>
              </a:rPr>
              <a:t> of November):</a:t>
            </a:r>
          </a:p>
          <a:p>
            <a:r>
              <a:rPr lang="en-US" b="1" dirty="0" err="1">
                <a:solidFill>
                  <a:schemeClr val="bg1"/>
                </a:solidFill>
                <a:latin typeface="Arial" panose="020B0604020202020204" pitchFamily="34" charset="0"/>
                <a:cs typeface="Arial" panose="020B0604020202020204" pitchFamily="34" charset="0"/>
              </a:rPr>
              <a:t>Utalk</a:t>
            </a:r>
            <a:r>
              <a:rPr lang="en-US" dirty="0">
                <a:solidFill>
                  <a:schemeClr val="bg1"/>
                </a:solidFill>
                <a:latin typeface="Arial" panose="020B0604020202020204" pitchFamily="34" charset="0"/>
                <a:cs typeface="Arial" panose="020B0604020202020204" pitchFamily="34" charset="0"/>
              </a:rPr>
              <a:t> continues! </a:t>
            </a:r>
          </a:p>
          <a:p>
            <a:r>
              <a:rPr lang="en-US" sz="2400" dirty="0">
                <a:solidFill>
                  <a:schemeClr val="bg1"/>
                </a:solidFill>
                <a:latin typeface="Arial" panose="020B0604020202020204" pitchFamily="34" charset="0"/>
                <a:cs typeface="Arial" panose="020B0604020202020204" pitchFamily="34" charset="0"/>
              </a:rPr>
              <a:t>Lunch time 1:00 – 1:50.</a:t>
            </a:r>
          </a:p>
          <a:p>
            <a:r>
              <a:rPr lang="en-US" sz="2400" dirty="0">
                <a:solidFill>
                  <a:schemeClr val="bg1"/>
                </a:solidFill>
                <a:latin typeface="Arial" panose="020B0604020202020204" pitchFamily="34" charset="0"/>
                <a:cs typeface="Arial" panose="020B0604020202020204" pitchFamily="34" charset="0"/>
              </a:rPr>
              <a:t>Monday, Tuesday, Wednesday, Thursday, Friday: PB 115</a:t>
            </a:r>
          </a:p>
          <a:p>
            <a:r>
              <a:rPr lang="en-US" sz="2400">
                <a:solidFill>
                  <a:schemeClr val="bg1"/>
                </a:solidFill>
                <a:latin typeface="Arial"/>
                <a:cs typeface="Arial"/>
              </a:rPr>
              <a:t>Evening </a:t>
            </a:r>
            <a:r>
              <a:rPr lang="en-US" sz="2400" dirty="0">
                <a:solidFill>
                  <a:schemeClr val="bg1"/>
                </a:solidFill>
                <a:latin typeface="Arial"/>
                <a:cs typeface="Arial"/>
              </a:rPr>
              <a:t>sessions available – check the SPDPO credit system.</a:t>
            </a:r>
          </a:p>
          <a:p>
            <a:endParaRPr lang="en-US" sz="2400" dirty="0">
              <a:solidFill>
                <a:schemeClr val="bg1"/>
              </a:solidFill>
              <a:latin typeface="Arial" panose="020B0604020202020204" pitchFamily="34" charset="0"/>
              <a:cs typeface="Arial" panose="020B0604020202020204" pitchFamily="34" charset="0"/>
            </a:endParaRPr>
          </a:p>
          <a:p>
            <a:r>
              <a:rPr lang="en-US" sz="2400" dirty="0">
                <a:solidFill>
                  <a:schemeClr val="bg1"/>
                </a:solidFill>
                <a:latin typeface="Arial" panose="020B0604020202020204" pitchFamily="34" charset="0"/>
                <a:cs typeface="Arial" panose="020B0604020202020204" pitchFamily="34" charset="0"/>
              </a:rPr>
              <a:t>Sign-up using the SPDPO credit system.</a:t>
            </a:r>
          </a:p>
          <a:p>
            <a:pPr marL="0" indent="0">
              <a:buNone/>
            </a:pPr>
            <a:endParaRPr lang="en-US" sz="2400" dirty="0">
              <a:solidFill>
                <a:schemeClr val="bg1"/>
              </a:solidFill>
              <a:latin typeface="Arial" panose="020B0604020202020204" pitchFamily="34" charset="0"/>
              <a:cs typeface="Arial" panose="020B0604020202020204" pitchFamily="34" charset="0"/>
            </a:endParaRPr>
          </a:p>
          <a:p>
            <a:pPr marL="0" indent="0">
              <a:buNone/>
            </a:pPr>
            <a:endParaRPr lang="en-US" sz="3000" b="1" dirty="0">
              <a:solidFill>
                <a:schemeClr val="bg1"/>
              </a:solidFill>
              <a:latin typeface="Arial" panose="020B0604020202020204" pitchFamily="34" charset="0"/>
              <a:cs typeface="Arial" panose="020B0604020202020204" pitchFamily="34" charset="0"/>
            </a:endParaRPr>
          </a:p>
          <a:p>
            <a:pPr>
              <a:buFont typeface="Wingdings" panose="05000000000000000000" pitchFamily="2" charset="2"/>
              <a:buChar char="§"/>
            </a:pPr>
            <a:endParaRPr lang="en-US" sz="3000" b="1" dirty="0">
              <a:solidFill>
                <a:schemeClr val="bg1"/>
              </a:solidFill>
              <a:latin typeface="Arial" panose="020B0604020202020204" pitchFamily="34" charset="0"/>
              <a:cs typeface="Arial" panose="020B0604020202020204" pitchFamily="34" charset="0"/>
            </a:endParaRPr>
          </a:p>
          <a:p>
            <a:pPr marL="0" indent="0">
              <a:buNone/>
            </a:pPr>
            <a:endParaRPr lang="en-US" sz="2400" b="1" dirty="0">
              <a:solidFill>
                <a:schemeClr val="bg1"/>
              </a:solidFill>
              <a:latin typeface="Arial" panose="020B0604020202020204" pitchFamily="34" charset="0"/>
              <a:cs typeface="Arial" panose="020B0604020202020204" pitchFamily="34" charset="0"/>
            </a:endParaRPr>
          </a:p>
          <a:p>
            <a:pPr marL="0" indent="0">
              <a:buNone/>
            </a:pPr>
            <a:endParaRPr lang="en-US" sz="2400" b="1" dirty="0">
              <a:solidFill>
                <a:schemeClr val="bg1"/>
              </a:solidFill>
              <a:latin typeface="Arial" panose="020B0604020202020204" pitchFamily="34" charset="0"/>
              <a:cs typeface="Arial" panose="020B0604020202020204" pitchFamily="34" charset="0"/>
            </a:endParaRPr>
          </a:p>
          <a:p>
            <a:pPr marL="0" indent="0">
              <a:buNone/>
            </a:pPr>
            <a:endParaRPr lang="en-US" sz="2400" b="1" dirty="0">
              <a:solidFill>
                <a:schemeClr val="bg1"/>
              </a:solidFill>
              <a:latin typeface="Arial" panose="020B0604020202020204" pitchFamily="34" charset="0"/>
              <a:cs typeface="Arial" panose="020B0604020202020204" pitchFamily="34" charset="0"/>
            </a:endParaRPr>
          </a:p>
          <a:p>
            <a:pPr marL="0" indent="0">
              <a:buNone/>
            </a:pPr>
            <a:endParaRPr lang="en-US" sz="2400" b="1" dirty="0">
              <a:solidFill>
                <a:schemeClr val="bg1"/>
              </a:solidFill>
              <a:latin typeface="Arial" panose="020B0604020202020204" pitchFamily="34" charset="0"/>
              <a:cs typeface="Arial" panose="020B0604020202020204" pitchFamily="34" charset="0"/>
            </a:endParaRPr>
          </a:p>
          <a:p>
            <a:pPr marL="0" indent="0">
              <a:buNone/>
            </a:pPr>
            <a:endParaRPr lang="en-US" sz="2400" b="1" dirty="0">
              <a:solidFill>
                <a:schemeClr val="bg1"/>
              </a:solidFill>
              <a:latin typeface="Arial" panose="020B0604020202020204" pitchFamily="34" charset="0"/>
              <a:cs typeface="Arial" panose="020B0604020202020204" pitchFamily="34" charset="0"/>
            </a:endParaRPr>
          </a:p>
          <a:p>
            <a:pPr marL="0" indent="0" algn="r">
              <a:buNone/>
            </a:pPr>
            <a:endParaRPr lang="en-US" sz="3000" b="1" dirty="0">
              <a:latin typeface="Arial" panose="020B0604020202020204" pitchFamily="34" charset="0"/>
              <a:cs typeface="Arial" panose="020B0604020202020204" pitchFamily="34" charset="0"/>
            </a:endParaRPr>
          </a:p>
        </p:txBody>
      </p:sp>
      <p:sp>
        <p:nvSpPr>
          <p:cNvPr id="9" name="Rectangle 8"/>
          <p:cNvSpPr/>
          <p:nvPr/>
        </p:nvSpPr>
        <p:spPr>
          <a:xfrm>
            <a:off x="214604" y="6488668"/>
            <a:ext cx="4476546" cy="307777"/>
          </a:xfrm>
          <a:prstGeom prst="rect">
            <a:avLst/>
          </a:prstGeom>
        </p:spPr>
        <p:txBody>
          <a:bodyPr wrap="none">
            <a:spAutoFit/>
          </a:bodyPr>
          <a:lstStyle/>
          <a:p>
            <a:r>
              <a:rPr lang="en-US" sz="1400" dirty="0"/>
              <a:t>Centre for English Language Education CELE N048 AY 24-25</a:t>
            </a:r>
            <a:endParaRPr lang="en-GB" sz="1400" dirty="0"/>
          </a:p>
        </p:txBody>
      </p:sp>
      <p:pic>
        <p:nvPicPr>
          <p:cNvPr id="4" name="Picture 3">
            <a:extLst>
              <a:ext uri="{FF2B5EF4-FFF2-40B4-BE49-F238E27FC236}">
                <a16:creationId xmlns:a16="http://schemas.microsoft.com/office/drawing/2014/main" id="{712488BF-5DF9-43A7-B4F8-5B363561652B}"/>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05962" y="96928"/>
            <a:ext cx="4411716" cy="637625"/>
          </a:xfrm>
          <a:prstGeom prst="rect">
            <a:avLst/>
          </a:prstGeom>
        </p:spPr>
      </p:pic>
      <p:pic>
        <p:nvPicPr>
          <p:cNvPr id="5" name="Picture 4">
            <a:extLst>
              <a:ext uri="{FF2B5EF4-FFF2-40B4-BE49-F238E27FC236}">
                <a16:creationId xmlns:a16="http://schemas.microsoft.com/office/drawing/2014/main" id="{7B5ADBCB-507D-4077-83D7-F23BB0880511}"/>
              </a:ext>
            </a:extLst>
          </p:cNvPr>
          <p:cNvPicPr>
            <a:picLocks noChangeAspect="1"/>
          </p:cNvPicPr>
          <p:nvPr/>
        </p:nvPicPr>
        <p:blipFill>
          <a:blip r:embed="rId3"/>
          <a:stretch>
            <a:fillRect/>
          </a:stretch>
        </p:blipFill>
        <p:spPr>
          <a:xfrm>
            <a:off x="9415604" y="1311917"/>
            <a:ext cx="2326741" cy="2326741"/>
          </a:xfrm>
          <a:prstGeom prst="rect">
            <a:avLst/>
          </a:prstGeom>
          <a:ln w="25400">
            <a:solidFill>
              <a:schemeClr val="tx1"/>
            </a:solidFill>
          </a:ln>
        </p:spPr>
      </p:pic>
      <p:sp>
        <p:nvSpPr>
          <p:cNvPr id="10" name="Arrow: Bent 9">
            <a:extLst>
              <a:ext uri="{FF2B5EF4-FFF2-40B4-BE49-F238E27FC236}">
                <a16:creationId xmlns:a16="http://schemas.microsoft.com/office/drawing/2014/main" id="{F863E17B-17D6-49E5-83B3-80209F90CA66}"/>
              </a:ext>
            </a:extLst>
          </p:cNvPr>
          <p:cNvSpPr/>
          <p:nvPr/>
        </p:nvSpPr>
        <p:spPr>
          <a:xfrm flipV="1">
            <a:off x="7762874" y="1205110"/>
            <a:ext cx="1405791" cy="1823840"/>
          </a:xfrm>
          <a:prstGeom prst="bentArrow">
            <a:avLst>
              <a:gd name="adj1" fmla="val 25000"/>
              <a:gd name="adj2" fmla="val 50000"/>
              <a:gd name="adj3" fmla="val 25000"/>
              <a:gd name="adj4" fmla="val 4375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3" name="Picture 12">
            <a:extLst>
              <a:ext uri="{FF2B5EF4-FFF2-40B4-BE49-F238E27FC236}">
                <a16:creationId xmlns:a16="http://schemas.microsoft.com/office/drawing/2014/main" id="{ED4014F5-CD71-41D6-9BC4-BEF512C510D8}"/>
              </a:ext>
            </a:extLst>
          </p:cNvPr>
          <p:cNvPicPr>
            <a:picLocks noChangeAspect="1"/>
          </p:cNvPicPr>
          <p:nvPr/>
        </p:nvPicPr>
        <p:blipFill>
          <a:blip r:embed="rId4"/>
          <a:stretch>
            <a:fillRect/>
          </a:stretch>
        </p:blipFill>
        <p:spPr>
          <a:xfrm>
            <a:off x="9415604" y="3827344"/>
            <a:ext cx="2326741" cy="2387358"/>
          </a:xfrm>
          <a:prstGeom prst="rect">
            <a:avLst/>
          </a:prstGeom>
          <a:solidFill>
            <a:schemeClr val="bg1"/>
          </a:solidFill>
          <a:ln w="25400">
            <a:solidFill>
              <a:schemeClr val="tx1"/>
            </a:solidFill>
          </a:ln>
        </p:spPr>
      </p:pic>
      <p:sp>
        <p:nvSpPr>
          <p:cNvPr id="14" name="Arrow: Right 13">
            <a:extLst>
              <a:ext uri="{FF2B5EF4-FFF2-40B4-BE49-F238E27FC236}">
                <a16:creationId xmlns:a16="http://schemas.microsoft.com/office/drawing/2014/main" id="{744B621C-EBC3-4F2B-A9EE-6C2A85480F9E}"/>
              </a:ext>
            </a:extLst>
          </p:cNvPr>
          <p:cNvSpPr/>
          <p:nvPr/>
        </p:nvSpPr>
        <p:spPr>
          <a:xfrm>
            <a:off x="5958127" y="5605102"/>
            <a:ext cx="3210538" cy="60960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6392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3376"/>
            <a:ext cx="12192000" cy="6854624"/>
            <a:chOff x="0" y="3376"/>
            <a:chExt cx="12192000" cy="6854624"/>
          </a:xfrm>
        </p:grpSpPr>
        <p:pic>
          <p:nvPicPr>
            <p:cNvPr id="6" name="Picture 5"/>
            <p:cNvPicPr>
              <a:picLocks noChangeAspect="1"/>
            </p:cNvPicPr>
            <p:nvPr/>
          </p:nvPicPr>
          <p:blipFill>
            <a:blip r:embed="rId2"/>
            <a:stretch>
              <a:fillRect/>
            </a:stretch>
          </p:blipFill>
          <p:spPr>
            <a:xfrm>
              <a:off x="0" y="3376"/>
              <a:ext cx="12192000" cy="6854624"/>
            </a:xfrm>
            <a:prstGeom prst="rect">
              <a:avLst/>
            </a:prstGeom>
          </p:spPr>
        </p:pic>
        <p:sp>
          <p:nvSpPr>
            <p:cNvPr id="4" name="Title 2"/>
            <p:cNvSpPr txBox="1">
              <a:spLocks/>
            </p:cNvSpPr>
            <p:nvPr/>
          </p:nvSpPr>
          <p:spPr>
            <a:xfrm>
              <a:off x="407368" y="548680"/>
              <a:ext cx="11377264" cy="5832648"/>
            </a:xfrm>
            <a:prstGeom prst="rect">
              <a:avLst/>
            </a:prstGeom>
            <a:solidFill>
              <a:srgbClr val="E5FBFF"/>
            </a:solidFill>
            <a:ln>
              <a:solidFill>
                <a:srgbClr val="E5FBFF"/>
              </a:solidFill>
            </a:ln>
          </p:spPr>
          <p:txBody>
            <a:bodyPr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6000" b="1" dirty="0">
                  <a:solidFill>
                    <a:srgbClr val="002060"/>
                  </a:solidFill>
                  <a:latin typeface="Calibri "/>
                </a:rPr>
                <a:t>Getting started</a:t>
              </a:r>
            </a:p>
          </p:txBody>
        </p:sp>
      </p:grpSp>
      <p:pic>
        <p:nvPicPr>
          <p:cNvPr id="5"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392" y="764704"/>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5122" name="Picture 2" descr="Listening Skills Icons - Download Free Vector Icons | Noun Projec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30074" y="5394920"/>
            <a:ext cx="91054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Tree>
    <p:extLst>
      <p:ext uri="{BB962C8B-B14F-4D97-AF65-F5344CB8AC3E}">
        <p14:creationId xmlns:p14="http://schemas.microsoft.com/office/powerpoint/2010/main" val="6599838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4"/>
          <p:cNvGraphicFramePr>
            <a:graphicFrameLocks/>
          </p:cNvGraphicFramePr>
          <p:nvPr>
            <p:extLst>
              <p:ext uri="{D42A27DB-BD31-4B8C-83A1-F6EECF244321}">
                <p14:modId xmlns:p14="http://schemas.microsoft.com/office/powerpoint/2010/main" val="335752256"/>
              </p:ext>
            </p:extLst>
          </p:nvPr>
        </p:nvGraphicFramePr>
        <p:xfrm>
          <a:off x="335360" y="1052736"/>
          <a:ext cx="11305255" cy="5500390"/>
        </p:xfrm>
        <a:graphic>
          <a:graphicData uri="http://schemas.openxmlformats.org/drawingml/2006/table">
            <a:tbl>
              <a:tblPr firstRow="1" bandRow="1">
                <a:tableStyleId>{5940675A-B579-460E-94D1-54222C63F5DA}</a:tableStyleId>
              </a:tblPr>
              <a:tblGrid>
                <a:gridCol w="1584176">
                  <a:extLst>
                    <a:ext uri="{9D8B030D-6E8A-4147-A177-3AD203B41FA5}">
                      <a16:colId xmlns:a16="http://schemas.microsoft.com/office/drawing/2014/main" val="2008940339"/>
                    </a:ext>
                  </a:extLst>
                </a:gridCol>
                <a:gridCol w="9721079">
                  <a:extLst>
                    <a:ext uri="{9D8B030D-6E8A-4147-A177-3AD203B41FA5}">
                      <a16:colId xmlns:a16="http://schemas.microsoft.com/office/drawing/2014/main" val="2859638879"/>
                    </a:ext>
                  </a:extLst>
                </a:gridCol>
              </a:tblGrid>
              <a:tr h="535708">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b="1" dirty="0">
                          <a:solidFill>
                            <a:schemeClr val="tx1"/>
                          </a:solidFill>
                        </a:rPr>
                        <a:t>Due</a:t>
                      </a:r>
                    </a:p>
                  </a:txBody>
                  <a:tcPr anchor="ctr">
                    <a:solidFill>
                      <a:schemeClr val="bg1"/>
                    </a:solidFill>
                  </a:tcPr>
                </a:tc>
                <a:tc>
                  <a:txBody>
                    <a:bodyPr/>
                    <a:lstStyle/>
                    <a:p>
                      <a:pPr marL="0" marR="0" lvl="0" indent="0" algn="ctr" defTabSz="685800" rtl="0" eaLnBrk="1" fontAlgn="auto" latinLnBrk="0" hangingPunct="1">
                        <a:lnSpc>
                          <a:spcPct val="115000"/>
                        </a:lnSpc>
                        <a:spcBef>
                          <a:spcPts val="0"/>
                        </a:spcBef>
                        <a:spcAft>
                          <a:spcPts val="0"/>
                        </a:spcAft>
                        <a:buClrTx/>
                        <a:buSzTx/>
                        <a:buFont typeface="Arial" panose="020B0604020202020204" pitchFamily="34" charset="0"/>
                        <a:buNone/>
                        <a:tabLst/>
                        <a:defRPr/>
                      </a:pPr>
                      <a:r>
                        <a:rPr lang="en-US" sz="2400" b="1" dirty="0">
                          <a:solidFill>
                            <a:schemeClr val="tx1"/>
                          </a:solidFill>
                          <a:effectLst/>
                          <a:latin typeface="+mn-lt"/>
                          <a:ea typeface="SimSun" panose="02010600030101010101" pitchFamily="2" charset="-122"/>
                          <a:cs typeface="Arial" panose="020B0604020202020204" pitchFamily="34" charset="0"/>
                        </a:rPr>
                        <a:t>Task</a:t>
                      </a:r>
                    </a:p>
                  </a:txBody>
                  <a:tcPr anchor="ctr">
                    <a:solidFill>
                      <a:schemeClr val="bg1"/>
                    </a:solidFill>
                  </a:tcPr>
                </a:tc>
                <a:extLst>
                  <a:ext uri="{0D108BD9-81ED-4DB2-BD59-A6C34878D82A}">
                    <a16:rowId xmlns:a16="http://schemas.microsoft.com/office/drawing/2014/main" val="2323099356"/>
                  </a:ext>
                </a:extLst>
              </a:tr>
              <a:tr h="4065682">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b="1" dirty="0">
                          <a:solidFill>
                            <a:schemeClr val="bg1"/>
                          </a:solidFill>
                        </a:rPr>
                        <a:t>Independent</a:t>
                      </a:r>
                      <a:r>
                        <a:rPr lang="en-US" sz="2000" b="1" baseline="0" dirty="0">
                          <a:solidFill>
                            <a:schemeClr val="bg1"/>
                          </a:solidFill>
                        </a:rPr>
                        <a:t> Learning Week</a:t>
                      </a:r>
                      <a:endParaRPr lang="en-US" sz="2000" b="1" dirty="0">
                        <a:solidFill>
                          <a:schemeClr val="bg1"/>
                        </a:solidFill>
                      </a:endParaRPr>
                    </a:p>
                  </a:txBody>
                  <a:tcPr anchor="ctr">
                    <a:solidFill>
                      <a:srgbClr val="264177"/>
                    </a:solidFill>
                  </a:tcPr>
                </a:tc>
                <a:tc>
                  <a:txBody>
                    <a:bodyPr/>
                    <a:lstStyle/>
                    <a:p>
                      <a:pPr marL="342900" marR="0" lvl="0" indent="-342900" algn="l" defTabSz="685800" rtl="0" eaLnBrk="1" fontAlgn="auto" latinLnBrk="0" hangingPunct="1">
                        <a:lnSpc>
                          <a:spcPct val="115000"/>
                        </a:lnSpc>
                        <a:spcBef>
                          <a:spcPts val="0"/>
                        </a:spcBef>
                        <a:spcAft>
                          <a:spcPts val="0"/>
                        </a:spcAft>
                        <a:buClrTx/>
                        <a:buSzTx/>
                        <a:buFont typeface="Arial" panose="020B0604020202020204" pitchFamily="34" charset="0"/>
                        <a:buChar char="•"/>
                        <a:tabLst/>
                        <a:defRPr/>
                      </a:pPr>
                      <a:r>
                        <a:rPr lang="en-US" sz="2400" b="0" baseline="0" dirty="0">
                          <a:solidFill>
                            <a:schemeClr val="tx1"/>
                          </a:solidFill>
                          <a:effectLst/>
                          <a:latin typeface="+mn-lt"/>
                          <a:ea typeface="SimSun" panose="02010600030101010101" pitchFamily="2" charset="-122"/>
                          <a:cs typeface="Arial" panose="020B0604020202020204" pitchFamily="34" charset="0"/>
                        </a:rPr>
                        <a:t>Watch </a:t>
                      </a:r>
                      <a:r>
                        <a:rPr lang="en-US" sz="2400" b="0" u="sng" baseline="0" dirty="0">
                          <a:solidFill>
                            <a:schemeClr val="tx1"/>
                          </a:solidFill>
                          <a:effectLst/>
                          <a:latin typeface="+mn-lt"/>
                          <a:ea typeface="SimSun" panose="02010600030101010101" pitchFamily="2" charset="-122"/>
                          <a:cs typeface="Arial" panose="020B0604020202020204" pitchFamily="34" charset="0"/>
                        </a:rPr>
                        <a:t>Lecture 4B: </a:t>
                      </a:r>
                      <a:r>
                        <a:rPr lang="en-US" sz="2400" b="0" i="1" u="sng" baseline="0" dirty="0">
                          <a:solidFill>
                            <a:schemeClr val="tx1"/>
                          </a:solidFill>
                          <a:effectLst/>
                          <a:latin typeface="+mn-lt"/>
                          <a:ea typeface="SimSun" panose="02010600030101010101" pitchFamily="2" charset="-122"/>
                          <a:cs typeface="Arial" panose="020B0604020202020204" pitchFamily="34" charset="0"/>
                        </a:rPr>
                        <a:t>Endangered languages</a:t>
                      </a:r>
                      <a:r>
                        <a:rPr lang="en-US" sz="2400" b="0" i="0" u="none" baseline="0" dirty="0">
                          <a:solidFill>
                            <a:schemeClr val="tx1"/>
                          </a:solidFill>
                          <a:effectLst/>
                          <a:latin typeface="+mn-lt"/>
                          <a:ea typeface="SimSun" panose="02010600030101010101" pitchFamily="2" charset="-122"/>
                          <a:cs typeface="Arial" panose="020B0604020202020204" pitchFamily="34" charset="0"/>
                        </a:rPr>
                        <a:t> and take notes</a:t>
                      </a:r>
                      <a:r>
                        <a:rPr lang="en-US" sz="2400" b="0" i="1" u="none" baseline="0" dirty="0">
                          <a:solidFill>
                            <a:schemeClr val="tx1"/>
                          </a:solidFill>
                          <a:effectLst/>
                          <a:latin typeface="+mn-lt"/>
                          <a:ea typeface="SimSun" panose="02010600030101010101" pitchFamily="2" charset="-122"/>
                          <a:cs typeface="Arial" panose="020B0604020202020204" pitchFamily="34" charset="0"/>
                        </a:rPr>
                        <a:t>. </a:t>
                      </a:r>
                    </a:p>
                    <a:p>
                      <a:pPr marL="0" marR="0" lvl="0" indent="0" algn="l" defTabSz="685800" rtl="0" eaLnBrk="1" fontAlgn="auto" latinLnBrk="0" hangingPunct="1">
                        <a:lnSpc>
                          <a:spcPct val="115000"/>
                        </a:lnSpc>
                        <a:spcBef>
                          <a:spcPts val="0"/>
                        </a:spcBef>
                        <a:spcAft>
                          <a:spcPts val="0"/>
                        </a:spcAft>
                        <a:buClrTx/>
                        <a:buSzTx/>
                        <a:buFont typeface="Arial" panose="020B0604020202020204" pitchFamily="34" charset="0"/>
                        <a:buNone/>
                        <a:tabLst/>
                        <a:defRPr/>
                      </a:pPr>
                      <a:r>
                        <a:rPr lang="en-US" sz="2000" b="1" i="0" u="none" baseline="0" dirty="0">
                          <a:solidFill>
                            <a:srgbClr val="FF0000"/>
                          </a:solidFill>
                          <a:effectLst/>
                          <a:latin typeface="+mn-lt"/>
                          <a:ea typeface="SimSun" panose="02010600030101010101" pitchFamily="2" charset="-122"/>
                          <a:cs typeface="Arial" panose="020B0604020202020204" pitchFamily="34" charset="0"/>
                        </a:rPr>
                        <a:t>You will use these notes later when you revise for the Group Discussion Exam.</a:t>
                      </a:r>
                      <a:endParaRPr lang="en-US" sz="2000" b="1" i="0" u="sng" baseline="0" dirty="0">
                        <a:solidFill>
                          <a:srgbClr val="FF0000"/>
                        </a:solidFill>
                        <a:effectLst/>
                        <a:latin typeface="+mn-lt"/>
                        <a:ea typeface="SimSun" panose="02010600030101010101" pitchFamily="2" charset="-122"/>
                        <a:cs typeface="Arial" panose="020B0604020202020204" pitchFamily="34" charset="0"/>
                      </a:endParaRPr>
                    </a:p>
                    <a:p>
                      <a:pPr marL="0" marR="0" lvl="0" indent="0" algn="l" defTabSz="685800" rtl="0" eaLnBrk="1" fontAlgn="auto" latinLnBrk="0" hangingPunct="1">
                        <a:lnSpc>
                          <a:spcPct val="100000"/>
                        </a:lnSpc>
                        <a:spcBef>
                          <a:spcPts val="0"/>
                        </a:spcBef>
                        <a:spcAft>
                          <a:spcPts val="0"/>
                        </a:spcAft>
                        <a:buClrTx/>
                        <a:buSzTx/>
                        <a:buFont typeface="+mj-lt"/>
                        <a:buNone/>
                        <a:tabLst/>
                        <a:defRPr/>
                      </a:pPr>
                      <a:endParaRPr lang="en-US" sz="2400" b="0" i="0" baseline="0" dirty="0">
                        <a:solidFill>
                          <a:schemeClr val="tx1"/>
                        </a:solidFill>
                        <a:effectLst/>
                        <a:latin typeface="+mn-lt"/>
                        <a:ea typeface="SimSun" panose="02010600030101010101" pitchFamily="2" charset="-122"/>
                        <a:cs typeface="Arial" panose="020B0604020202020204" pitchFamily="34" charset="0"/>
                      </a:endParaRP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b="0" i="0" baseline="0" dirty="0">
                          <a:solidFill>
                            <a:schemeClr val="tx1"/>
                          </a:solidFill>
                          <a:effectLst/>
                          <a:latin typeface="+mn-lt"/>
                          <a:ea typeface="SimSun" panose="02010600030101010101" pitchFamily="2" charset="-122"/>
                          <a:cs typeface="Arial" panose="020B0604020202020204" pitchFamily="34" charset="0"/>
                        </a:rPr>
                        <a:t>Watch the two group discussion videos (on Moodle, in the Week 7 section) and complete the tasks. </a:t>
                      </a: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b="0" i="0" baseline="0" dirty="0">
                        <a:solidFill>
                          <a:schemeClr val="tx1"/>
                        </a:solidFill>
                        <a:effectLst/>
                        <a:latin typeface="+mn-lt"/>
                        <a:ea typeface="SimSun" panose="02010600030101010101" pitchFamily="2" charset="-122"/>
                        <a:cs typeface="Arial" panose="020B0604020202020204" pitchFamily="34" charset="0"/>
                      </a:endParaRP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b="0" i="0" baseline="0" dirty="0">
                          <a:solidFill>
                            <a:schemeClr val="tx1"/>
                          </a:solidFill>
                          <a:effectLst/>
                          <a:latin typeface="+mn-lt"/>
                          <a:ea typeface="SimSun" panose="02010600030101010101" pitchFamily="2" charset="-122"/>
                          <a:cs typeface="Arial" panose="020B0604020202020204" pitchFamily="34" charset="0"/>
                        </a:rPr>
                        <a:t>Complete the tasks on </a:t>
                      </a:r>
                      <a:r>
                        <a:rPr lang="en-US" sz="2400" b="1" i="0" baseline="0" dirty="0">
                          <a:solidFill>
                            <a:schemeClr val="tx1"/>
                          </a:solidFill>
                          <a:effectLst/>
                          <a:latin typeface="+mn-lt"/>
                          <a:ea typeface="SimSun" panose="02010600030101010101" pitchFamily="2" charset="-122"/>
                          <a:cs typeface="Arial" panose="020B0604020202020204" pitchFamily="34" charset="0"/>
                        </a:rPr>
                        <a:t>summary writing</a:t>
                      </a:r>
                      <a:r>
                        <a:rPr lang="en-US" sz="2400" b="0" i="0" baseline="0" dirty="0">
                          <a:solidFill>
                            <a:schemeClr val="tx1"/>
                          </a:solidFill>
                          <a:effectLst/>
                          <a:latin typeface="+mn-lt"/>
                          <a:ea typeface="SimSun" panose="02010600030101010101" pitchFamily="2" charset="-122"/>
                          <a:cs typeface="Arial" panose="020B0604020202020204" pitchFamily="34" charset="0"/>
                        </a:rPr>
                        <a:t>.</a:t>
                      </a: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1" i="0" baseline="0" dirty="0">
                          <a:solidFill>
                            <a:srgbClr val="FF0000"/>
                          </a:solidFill>
                          <a:effectLst/>
                          <a:latin typeface="+mn-lt"/>
                          <a:ea typeface="SimSun" panose="02010600030101010101" pitchFamily="2" charset="-122"/>
                          <a:cs typeface="Arial" panose="020B0604020202020204" pitchFamily="34" charset="0"/>
                        </a:rPr>
                        <a:t>You will need these skills for Listening Portfolio Task 3.</a:t>
                      </a: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2400" b="1" i="0" baseline="0" dirty="0">
                        <a:solidFill>
                          <a:srgbClr val="FF0000"/>
                        </a:solidFill>
                        <a:effectLst/>
                        <a:latin typeface="+mn-lt"/>
                        <a:ea typeface="SimSun" panose="02010600030101010101" pitchFamily="2" charset="-122"/>
                        <a:cs typeface="Arial" panose="020B0604020202020204" pitchFamily="34" charset="0"/>
                      </a:endParaRP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b="0" i="0" baseline="0" dirty="0">
                          <a:solidFill>
                            <a:schemeClr val="tx1"/>
                          </a:solidFill>
                          <a:effectLst/>
                          <a:latin typeface="+mn-lt"/>
                          <a:ea typeface="SimSun" panose="02010600030101010101" pitchFamily="2" charset="-122"/>
                          <a:cs typeface="Arial" panose="020B0604020202020204" pitchFamily="34" charset="0"/>
                        </a:rPr>
                        <a:t>Use Gibbs’ reflective cycle to reflect on your performance on </a:t>
                      </a:r>
                      <a:r>
                        <a:rPr lang="en-US" sz="2400" b="1" i="0" baseline="0" dirty="0">
                          <a:solidFill>
                            <a:schemeClr val="tx1"/>
                          </a:solidFill>
                          <a:effectLst/>
                          <a:latin typeface="+mn-lt"/>
                          <a:ea typeface="SimSun" panose="02010600030101010101" pitchFamily="2" charset="-122"/>
                          <a:cs typeface="Arial" panose="020B0604020202020204" pitchFamily="34" charset="0"/>
                        </a:rPr>
                        <a:t>Listening Portfolio Task 1</a:t>
                      </a:r>
                      <a:r>
                        <a:rPr lang="en-US" sz="2400" b="0" i="0" baseline="0" dirty="0">
                          <a:solidFill>
                            <a:schemeClr val="tx1"/>
                          </a:solidFill>
                          <a:effectLst/>
                          <a:latin typeface="+mn-lt"/>
                          <a:ea typeface="SimSun" panose="02010600030101010101" pitchFamily="2" charset="-122"/>
                          <a:cs typeface="Arial" panose="020B0604020202020204" pitchFamily="34" charset="0"/>
                        </a:rPr>
                        <a:t> (Class Workbook, p.49).</a:t>
                      </a:r>
                    </a:p>
                  </a:txBody>
                  <a:tcPr anchor="ctr">
                    <a:solidFill>
                      <a:schemeClr val="bg1"/>
                    </a:solidFill>
                  </a:tcPr>
                </a:tc>
                <a:extLst>
                  <a:ext uri="{0D108BD9-81ED-4DB2-BD59-A6C34878D82A}">
                    <a16:rowId xmlns:a16="http://schemas.microsoft.com/office/drawing/2014/main" val="2790765249"/>
                  </a:ext>
                </a:extLst>
              </a:tr>
              <a:tr h="871218">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b="1" dirty="0">
                          <a:solidFill>
                            <a:schemeClr val="bg1"/>
                          </a:solidFill>
                        </a:rPr>
                        <a:t>Lesson 8.1</a:t>
                      </a:r>
                    </a:p>
                  </a:txBody>
                  <a:tcPr anchor="ctr">
                    <a:solidFill>
                      <a:srgbClr val="264177"/>
                    </a:solidFill>
                  </a:tcPr>
                </a:tc>
                <a:tc>
                  <a:txBody>
                    <a:bodyPr/>
                    <a:lstStyle/>
                    <a:p>
                      <a:pPr marL="0" marR="0" lvl="0" indent="0" algn="l" defTabSz="685800" rtl="0" eaLnBrk="1" fontAlgn="auto" latinLnBrk="0" hangingPunct="1">
                        <a:lnSpc>
                          <a:spcPct val="115000"/>
                        </a:lnSpc>
                        <a:spcBef>
                          <a:spcPts val="0"/>
                        </a:spcBef>
                        <a:spcAft>
                          <a:spcPts val="0"/>
                        </a:spcAft>
                        <a:buClrTx/>
                        <a:buSzTx/>
                        <a:buFont typeface="+mj-lt"/>
                        <a:buNone/>
                        <a:tabLst/>
                        <a:defRPr/>
                      </a:pPr>
                      <a:r>
                        <a:rPr lang="en-US" sz="2200" b="0" i="0" baseline="0" dirty="0">
                          <a:solidFill>
                            <a:schemeClr val="tx1"/>
                          </a:solidFill>
                          <a:effectLst/>
                          <a:latin typeface="+mn-lt"/>
                          <a:ea typeface="SimSun" panose="02010600030101010101" pitchFamily="2" charset="-122"/>
                          <a:cs typeface="Arial" panose="020B0604020202020204" pitchFamily="34" charset="0"/>
                        </a:rPr>
                        <a:t>Review </a:t>
                      </a:r>
                      <a:r>
                        <a:rPr lang="en-US" sz="2200" b="1" i="0" baseline="0" dirty="0">
                          <a:solidFill>
                            <a:schemeClr val="tx1"/>
                          </a:solidFill>
                          <a:effectLst/>
                          <a:latin typeface="+mn-lt"/>
                          <a:ea typeface="SimSun" panose="02010600030101010101" pitchFamily="2" charset="-122"/>
                          <a:cs typeface="Arial" panose="020B0604020202020204" pitchFamily="34" charset="0"/>
                        </a:rPr>
                        <a:t>Pronunciation Quiz</a:t>
                      </a:r>
                      <a:r>
                        <a:rPr lang="en-US" sz="2200" b="0" i="0" baseline="0" dirty="0">
                          <a:solidFill>
                            <a:schemeClr val="tx1"/>
                          </a:solidFill>
                          <a:effectLst/>
                          <a:latin typeface="+mn-lt"/>
                          <a:ea typeface="SimSun" panose="02010600030101010101" pitchFamily="2" charset="-122"/>
                          <a:cs typeface="Arial" panose="020B0604020202020204" pitchFamily="34" charset="0"/>
                        </a:rPr>
                        <a:t> and </a:t>
                      </a:r>
                      <a:r>
                        <a:rPr lang="en-US" sz="2200" b="1" i="0" baseline="0" dirty="0">
                          <a:solidFill>
                            <a:schemeClr val="tx1"/>
                          </a:solidFill>
                          <a:effectLst/>
                          <a:latin typeface="+mn-lt"/>
                          <a:ea typeface="SimSun" panose="02010600030101010101" pitchFamily="2" charset="-122"/>
                          <a:cs typeface="Arial" panose="020B0604020202020204" pitchFamily="34" charset="0"/>
                        </a:rPr>
                        <a:t>Pronunciation Workshop 1.</a:t>
                      </a:r>
                    </a:p>
                  </a:txBody>
                  <a:tcPr anchor="ctr">
                    <a:solidFill>
                      <a:schemeClr val="bg1"/>
                    </a:solidFill>
                  </a:tcPr>
                </a:tc>
                <a:extLst>
                  <a:ext uri="{0D108BD9-81ED-4DB2-BD59-A6C34878D82A}">
                    <a16:rowId xmlns:a16="http://schemas.microsoft.com/office/drawing/2014/main" val="3525775683"/>
                  </a:ext>
                </a:extLst>
              </a:tr>
            </a:tbl>
          </a:graphicData>
        </a:graphic>
      </p:graphicFrame>
      <p:grpSp>
        <p:nvGrpSpPr>
          <p:cNvPr id="5" name="Group 2"/>
          <p:cNvGrpSpPr>
            <a:grpSpLocks/>
          </p:cNvGrpSpPr>
          <p:nvPr/>
        </p:nvGrpSpPr>
        <p:grpSpPr bwMode="auto">
          <a:xfrm>
            <a:off x="2639616" y="279885"/>
            <a:ext cx="7956376" cy="556827"/>
            <a:chOff x="103092947" y="106166598"/>
            <a:chExt cx="6633628" cy="556506"/>
          </a:xfrm>
        </p:grpSpPr>
        <p:sp>
          <p:nvSpPr>
            <p:cNvPr id="6"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Homework</a:t>
              </a:r>
              <a:endParaRPr lang="en-US" altLang="en-US" sz="2800" dirty="0">
                <a:latin typeface="Arial" panose="020B0604020202020204" pitchFamily="34" charset="0"/>
              </a:endParaRPr>
            </a:p>
          </p:txBody>
        </p:sp>
        <p:sp>
          <p:nvSpPr>
            <p:cNvPr id="7"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8"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3" name="Picture 6" descr="Book Generic Mixed icon">
            <a:extLst>
              <a:ext uri="{FF2B5EF4-FFF2-40B4-BE49-F238E27FC236}">
                <a16:creationId xmlns:a16="http://schemas.microsoft.com/office/drawing/2014/main" id="{E3D7095B-D83D-6615-656E-EAC805A9DE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78525" y="4904094"/>
            <a:ext cx="924180" cy="924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772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5380" y="1268760"/>
            <a:ext cx="11449272" cy="3380840"/>
          </a:xfrm>
          <a:noFill/>
        </p:spPr>
        <p:txBody>
          <a:bodyPr>
            <a:noAutofit/>
          </a:bodyPr>
          <a:lstStyle/>
          <a:p>
            <a:pPr marL="0" indent="0">
              <a:buNone/>
            </a:pPr>
            <a:r>
              <a:rPr lang="en-GB" sz="2000" dirty="0"/>
              <a:t>Go to the ‘</a:t>
            </a:r>
            <a:r>
              <a:rPr lang="en-GB" sz="2000" b="1" dirty="0"/>
              <a:t>Language features worksheet</a:t>
            </a:r>
            <a:r>
              <a:rPr lang="en-GB" sz="2000" dirty="0"/>
              <a:t>’ you completed for homework.</a:t>
            </a:r>
          </a:p>
          <a:p>
            <a:pPr marL="0" indent="0">
              <a:buNone/>
            </a:pPr>
            <a:endParaRPr lang="en-GB" sz="2000" dirty="0"/>
          </a:p>
          <a:p>
            <a:pPr marL="0" indent="0">
              <a:buNone/>
            </a:pPr>
            <a:r>
              <a:rPr lang="en-US" sz="2000" dirty="0"/>
              <a:t>Look at the answers from your group and select </a:t>
            </a:r>
            <a:r>
              <a:rPr lang="en-US" sz="2000" b="1" dirty="0"/>
              <a:t>one</a:t>
            </a:r>
            <a:r>
              <a:rPr lang="en-US" sz="2000" dirty="0"/>
              <a:t> language example that is particularly interesting. Prepare to tell the class about it.</a:t>
            </a:r>
          </a:p>
          <a:p>
            <a:pPr marL="0" indent="0">
              <a:buNone/>
            </a:pPr>
            <a:endParaRPr lang="en-US" sz="2000" dirty="0"/>
          </a:p>
          <a:p>
            <a:pPr marL="0" indent="0">
              <a:buNone/>
            </a:pPr>
            <a:r>
              <a:rPr lang="en-US" sz="2000" dirty="0"/>
              <a:t>Discuss the question below, using examples from the worksheet to support your ideas.</a:t>
            </a:r>
          </a:p>
          <a:p>
            <a:pPr marL="0" indent="0">
              <a:buNone/>
            </a:pPr>
            <a:endParaRPr lang="en-US" sz="2000" dirty="0"/>
          </a:p>
          <a:p>
            <a:pPr marL="0" indent="0">
              <a:buNone/>
            </a:pPr>
            <a:endParaRPr lang="en-US" sz="2000" dirty="0"/>
          </a:p>
        </p:txBody>
      </p:sp>
      <p:grpSp>
        <p:nvGrpSpPr>
          <p:cNvPr id="6" name="Group 2"/>
          <p:cNvGrpSpPr>
            <a:grpSpLocks/>
          </p:cNvGrpSpPr>
          <p:nvPr/>
        </p:nvGrpSpPr>
        <p:grpSpPr bwMode="auto">
          <a:xfrm>
            <a:off x="2567608" y="279885"/>
            <a:ext cx="7956376"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Getting started</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9" name="Rectangle 8">
            <a:extLst>
              <a:ext uri="{FF2B5EF4-FFF2-40B4-BE49-F238E27FC236}">
                <a16:creationId xmlns:a16="http://schemas.microsoft.com/office/drawing/2014/main" id="{EA2AC744-E6CF-4D08-AEC7-F05D40A5B055}"/>
              </a:ext>
            </a:extLst>
          </p:cNvPr>
          <p:cNvSpPr/>
          <p:nvPr/>
        </p:nvSpPr>
        <p:spPr>
          <a:xfrm>
            <a:off x="983432" y="4354573"/>
            <a:ext cx="6264696" cy="1188720"/>
          </a:xfrm>
          <a:prstGeom prst="rect">
            <a:avLst/>
          </a:prstGeom>
          <a:solidFill>
            <a:srgbClr val="FFFFD1"/>
          </a:solidFill>
          <a:ln>
            <a:solidFill>
              <a:schemeClr val="tx1"/>
            </a:solidFill>
            <a:prstDash val="dash"/>
          </a:ln>
        </p:spPr>
        <p:txBody>
          <a:bodyPr wrap="square" anchor="ctr">
            <a:spAutoFit/>
          </a:bodyPr>
          <a:lstStyle/>
          <a:p>
            <a:pPr algn="ctr"/>
            <a:r>
              <a:rPr lang="en-US" sz="2400" dirty="0"/>
              <a:t>What differences across regions, social groups or generations do you notice in your language? </a:t>
            </a:r>
          </a:p>
        </p:txBody>
      </p:sp>
      <p:pic>
        <p:nvPicPr>
          <p:cNvPr id="4" name="Picture 3">
            <a:extLst>
              <a:ext uri="{FF2B5EF4-FFF2-40B4-BE49-F238E27FC236}">
                <a16:creationId xmlns:a16="http://schemas.microsoft.com/office/drawing/2014/main" id="{E75BED7C-9C09-B407-873D-CFC9DD2C8A63}"/>
              </a:ext>
            </a:extLst>
          </p:cNvPr>
          <p:cNvPicPr>
            <a:picLocks noChangeAspect="1"/>
          </p:cNvPicPr>
          <p:nvPr/>
        </p:nvPicPr>
        <p:blipFill>
          <a:blip r:embed="rId3"/>
          <a:stretch>
            <a:fillRect/>
          </a:stretch>
        </p:blipFill>
        <p:spPr>
          <a:xfrm>
            <a:off x="9264352" y="3722344"/>
            <a:ext cx="2393756" cy="2855772"/>
          </a:xfrm>
          <a:prstGeom prst="rect">
            <a:avLst/>
          </a:prstGeom>
        </p:spPr>
      </p:pic>
      <p:pic>
        <p:nvPicPr>
          <p:cNvPr id="11" name="Picture 6" descr="Book Generic Mixed icon">
            <a:extLst>
              <a:ext uri="{FF2B5EF4-FFF2-40B4-BE49-F238E27FC236}">
                <a16:creationId xmlns:a16="http://schemas.microsoft.com/office/drawing/2014/main" id="{873BE25D-12C8-5E6E-0A5B-17B0FC1E18B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03527" y="5543293"/>
            <a:ext cx="988823" cy="988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5223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6702" y="1052124"/>
            <a:ext cx="10045762" cy="2418373"/>
          </a:xfrm>
          <a:noFill/>
        </p:spPr>
        <p:txBody>
          <a:bodyPr>
            <a:noAutofit/>
          </a:bodyPr>
          <a:lstStyle/>
          <a:p>
            <a:pPr marL="0" indent="0" fontAlgn="base">
              <a:buNone/>
            </a:pPr>
            <a:r>
              <a:rPr lang="en-US" sz="2000" dirty="0"/>
              <a:t>Listen to an interview with </a:t>
            </a:r>
            <a:r>
              <a:rPr lang="en-US" sz="2000" b="1" dirty="0"/>
              <a:t>Dr. Robert Weekly</a:t>
            </a:r>
            <a:r>
              <a:rPr lang="en-US" sz="2000" dirty="0"/>
              <a:t>, Assistant Professor in Applied Linguistics at UNNC, about how the word </a:t>
            </a:r>
            <a:r>
              <a:rPr lang="en-US" sz="2000" i="1" dirty="0"/>
              <a:t>gung-ho</a:t>
            </a:r>
            <a:r>
              <a:rPr lang="en-US" sz="2000" dirty="0"/>
              <a:t> entered the English language. </a:t>
            </a:r>
          </a:p>
          <a:p>
            <a:pPr marL="0" indent="0" fontAlgn="base">
              <a:buNone/>
            </a:pPr>
            <a:endParaRPr lang="en-US" sz="2000" dirty="0"/>
          </a:p>
          <a:p>
            <a:pPr marL="0" indent="0" fontAlgn="base">
              <a:buNone/>
            </a:pPr>
            <a:endParaRPr lang="en-US" sz="2000" dirty="0"/>
          </a:p>
          <a:p>
            <a:pPr marL="0" indent="0" fontAlgn="base">
              <a:buNone/>
            </a:pPr>
            <a:r>
              <a:rPr lang="en-US" sz="2000" dirty="0"/>
              <a:t>Decide whether each statement below is </a:t>
            </a:r>
            <a:r>
              <a:rPr lang="en-US" sz="2000" u="sng" dirty="0"/>
              <a:t>True</a:t>
            </a:r>
            <a:r>
              <a:rPr lang="en-US" sz="2000" dirty="0"/>
              <a:t> or </a:t>
            </a:r>
            <a:r>
              <a:rPr lang="en-US" sz="2000" u="sng" dirty="0"/>
              <a:t>False</a:t>
            </a:r>
            <a:r>
              <a:rPr lang="en-US" sz="2000" dirty="0"/>
              <a:t>. </a:t>
            </a:r>
            <a:endParaRPr lang="en-GB" sz="2000" dirty="0"/>
          </a:p>
        </p:txBody>
      </p:sp>
      <p:grpSp>
        <p:nvGrpSpPr>
          <p:cNvPr id="6" name="Group 2"/>
          <p:cNvGrpSpPr>
            <a:grpSpLocks/>
          </p:cNvGrpSpPr>
          <p:nvPr/>
        </p:nvGrpSpPr>
        <p:grpSpPr bwMode="auto">
          <a:xfrm>
            <a:off x="2567608" y="279885"/>
            <a:ext cx="7956376"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Getting started</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aphicFrame>
        <p:nvGraphicFramePr>
          <p:cNvPr id="11" name="Table 10"/>
          <p:cNvGraphicFramePr>
            <a:graphicFrameLocks noGrp="1"/>
          </p:cNvGraphicFramePr>
          <p:nvPr>
            <p:extLst>
              <p:ext uri="{D42A27DB-BD31-4B8C-83A1-F6EECF244321}">
                <p14:modId xmlns:p14="http://schemas.microsoft.com/office/powerpoint/2010/main" val="331630573"/>
              </p:ext>
            </p:extLst>
          </p:nvPr>
        </p:nvGraphicFramePr>
        <p:xfrm>
          <a:off x="191344" y="2638422"/>
          <a:ext cx="11758222" cy="4044512"/>
        </p:xfrm>
        <a:graphic>
          <a:graphicData uri="http://schemas.openxmlformats.org/drawingml/2006/table">
            <a:tbl>
              <a:tblPr firstRow="1" firstCol="1" bandRow="1">
                <a:tableStyleId>{2D5ABB26-0587-4C30-8999-92F81FD0307C}</a:tableStyleId>
              </a:tblPr>
              <a:tblGrid>
                <a:gridCol w="360040">
                  <a:extLst>
                    <a:ext uri="{9D8B030D-6E8A-4147-A177-3AD203B41FA5}">
                      <a16:colId xmlns:a16="http://schemas.microsoft.com/office/drawing/2014/main" val="327060226"/>
                    </a:ext>
                  </a:extLst>
                </a:gridCol>
                <a:gridCol w="10056471">
                  <a:extLst>
                    <a:ext uri="{9D8B030D-6E8A-4147-A177-3AD203B41FA5}">
                      <a16:colId xmlns:a16="http://schemas.microsoft.com/office/drawing/2014/main" val="3995153855"/>
                    </a:ext>
                  </a:extLst>
                </a:gridCol>
                <a:gridCol w="1341711">
                  <a:extLst>
                    <a:ext uri="{9D8B030D-6E8A-4147-A177-3AD203B41FA5}">
                      <a16:colId xmlns:a16="http://schemas.microsoft.com/office/drawing/2014/main" val="5751875"/>
                    </a:ext>
                  </a:extLst>
                </a:gridCol>
              </a:tblGrid>
              <a:tr h="437111">
                <a:tc>
                  <a:txBody>
                    <a:bodyPr/>
                    <a:lstStyle/>
                    <a:p>
                      <a:pPr algn="ctr" fontAlgn="base">
                        <a:spcAft>
                          <a:spcPts val="0"/>
                        </a:spcAft>
                      </a:pPr>
                      <a:endParaRPr lang="en-GB" sz="17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769" marR="5876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spcAft>
                          <a:spcPts val="0"/>
                        </a:spcAft>
                      </a:pPr>
                      <a:endParaRPr lang="en-GB" sz="17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769" marR="58769"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spcAft>
                          <a:spcPts val="0"/>
                        </a:spcAft>
                      </a:pPr>
                      <a:r>
                        <a:rPr lang="en-US" sz="17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True</a:t>
                      </a:r>
                      <a:r>
                        <a:rPr lang="en-US" sz="1700" b="1" baseline="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or False</a:t>
                      </a:r>
                      <a:endParaRPr lang="en-GB" sz="17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769" marR="5876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90C8"/>
                    </a:solidFill>
                  </a:tcPr>
                </a:tc>
                <a:extLst>
                  <a:ext uri="{0D108BD9-81ED-4DB2-BD59-A6C34878D82A}">
                    <a16:rowId xmlns:a16="http://schemas.microsoft.com/office/drawing/2014/main" val="4089652496"/>
                  </a:ext>
                </a:extLst>
              </a:tr>
              <a:tr h="494260">
                <a:tc>
                  <a:txBody>
                    <a:bodyPr/>
                    <a:lstStyle/>
                    <a:p>
                      <a:pPr algn="ctr">
                        <a:lnSpc>
                          <a:spcPct val="107000"/>
                        </a:lnSpc>
                        <a:spcAft>
                          <a:spcPts val="600"/>
                        </a:spcAft>
                      </a:pPr>
                      <a:r>
                        <a:rPr lang="en-US" sz="2000" b="1" dirty="0">
                          <a:effectLst/>
                          <a:latin typeface="Calibri" panose="020F0502020204030204" pitchFamily="34" charset="0"/>
                          <a:ea typeface="DengXian"/>
                          <a:cs typeface="Times New Roman" panose="02020603050405020304" pitchFamily="18" charset="0"/>
                        </a:rPr>
                        <a:t>1</a:t>
                      </a:r>
                      <a:endParaRPr lang="en-GB" sz="2000" b="1"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D8EC"/>
                    </a:solidFill>
                  </a:tcPr>
                </a:tc>
                <a:tc>
                  <a:txBody>
                    <a:bodyPr/>
                    <a:lstStyle/>
                    <a:p>
                      <a:pPr>
                        <a:lnSpc>
                          <a:spcPct val="107000"/>
                        </a:lnSpc>
                        <a:spcAft>
                          <a:spcPts val="600"/>
                        </a:spcAft>
                      </a:pPr>
                      <a:r>
                        <a:rPr lang="en-US" sz="2000" dirty="0">
                          <a:effectLst/>
                          <a:latin typeface="Calibri" panose="020F0502020204030204" pitchFamily="34" charset="0"/>
                          <a:ea typeface="Times New Roman" panose="02020603050405020304" pitchFamily="18" charset="0"/>
                          <a:cs typeface="Calibri" panose="020F0502020204030204" pitchFamily="34" charset="0"/>
                        </a:rPr>
                        <a:t>In English, </a:t>
                      </a:r>
                      <a:r>
                        <a:rPr lang="en-US" sz="2000" i="1" dirty="0">
                          <a:effectLst/>
                          <a:latin typeface="Calibri" panose="020F0502020204030204" pitchFamily="34" charset="0"/>
                          <a:ea typeface="Times New Roman" panose="02020603050405020304" pitchFamily="18" charset="0"/>
                          <a:cs typeface="Calibri" panose="020F0502020204030204" pitchFamily="34" charset="0"/>
                        </a:rPr>
                        <a:t>gung-ho</a:t>
                      </a:r>
                      <a:r>
                        <a:rPr lang="en-US" sz="2000" dirty="0">
                          <a:effectLst/>
                          <a:latin typeface="Calibri" panose="020F0502020204030204" pitchFamily="34" charset="0"/>
                          <a:ea typeface="Times New Roman" panose="02020603050405020304" pitchFamily="18" charset="0"/>
                          <a:cs typeface="Calibri" panose="020F0502020204030204" pitchFamily="34" charset="0"/>
                        </a:rPr>
                        <a:t> means ‘acting without enough thinking or planning’.</a:t>
                      </a:r>
                      <a:endParaRPr lang="en-GB" sz="20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D8EC"/>
                    </a:solidFill>
                  </a:tcPr>
                </a:tc>
                <a:tc>
                  <a:txBody>
                    <a:bodyPr/>
                    <a:lstStyle/>
                    <a:p>
                      <a:pPr algn="ctr" fontAlgn="base">
                        <a:spcAft>
                          <a:spcPts val="0"/>
                        </a:spcAft>
                      </a:pPr>
                      <a:r>
                        <a:rPr lang="en-US" sz="2400" b="1" dirty="0">
                          <a:solidFill>
                            <a:srgbClr val="C00000"/>
                          </a:solidFill>
                          <a:effectLst/>
                        </a:rPr>
                        <a:t>T</a:t>
                      </a:r>
                      <a:endParaRPr lang="en-GB" sz="2400" b="1"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769" marR="5876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D8EC"/>
                    </a:solidFill>
                  </a:tcPr>
                </a:tc>
                <a:extLst>
                  <a:ext uri="{0D108BD9-81ED-4DB2-BD59-A6C34878D82A}">
                    <a16:rowId xmlns:a16="http://schemas.microsoft.com/office/drawing/2014/main" val="925179048"/>
                  </a:ext>
                </a:extLst>
              </a:tr>
              <a:tr h="457073">
                <a:tc>
                  <a:txBody>
                    <a:bodyPr/>
                    <a:lstStyle/>
                    <a:p>
                      <a:pPr algn="ctr">
                        <a:lnSpc>
                          <a:spcPct val="107000"/>
                        </a:lnSpc>
                        <a:spcAft>
                          <a:spcPts val="600"/>
                        </a:spcAft>
                      </a:pPr>
                      <a:r>
                        <a:rPr lang="en-US" sz="2000" b="1" dirty="0">
                          <a:effectLst/>
                          <a:latin typeface="Calibri" panose="020F0502020204030204" pitchFamily="34" charset="0"/>
                          <a:ea typeface="DengXian"/>
                          <a:cs typeface="Times New Roman" panose="02020603050405020304" pitchFamily="18" charset="0"/>
                        </a:rPr>
                        <a:t>2</a:t>
                      </a:r>
                      <a:endParaRPr lang="en-GB" sz="2000" b="1"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D8EC"/>
                    </a:solidFill>
                  </a:tcPr>
                </a:tc>
                <a:tc>
                  <a:txBody>
                    <a:bodyPr/>
                    <a:lstStyle/>
                    <a:p>
                      <a:pPr>
                        <a:lnSpc>
                          <a:spcPct val="107000"/>
                        </a:lnSpc>
                        <a:spcAft>
                          <a:spcPts val="600"/>
                        </a:spcAft>
                      </a:pPr>
                      <a:r>
                        <a:rPr lang="en-US" sz="2000">
                          <a:effectLst/>
                          <a:latin typeface="Calibri" panose="020F0502020204030204" pitchFamily="34" charset="0"/>
                          <a:ea typeface="Times New Roman" panose="02020603050405020304" pitchFamily="18" charset="0"/>
                          <a:cs typeface="Calibri" panose="020F0502020204030204" pitchFamily="34" charset="0"/>
                        </a:rPr>
                        <a:t>Rewi Ali, a businessman from New Zealand used the phrase with his own workers to try to inspire similar work values he had seen in China.</a:t>
                      </a:r>
                      <a:endParaRPr lang="en-GB" sz="200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D8EC"/>
                    </a:solidFill>
                  </a:tcPr>
                </a:tc>
                <a:tc>
                  <a:txBody>
                    <a:bodyPr/>
                    <a:lstStyle/>
                    <a:p>
                      <a:pPr algn="ctr" fontAlgn="base">
                        <a:spcAft>
                          <a:spcPts val="0"/>
                        </a:spcAft>
                      </a:pPr>
                      <a:r>
                        <a:rPr lang="en-US" sz="2400" b="1" dirty="0">
                          <a:solidFill>
                            <a:srgbClr val="C00000"/>
                          </a:solidFill>
                          <a:effectLst/>
                        </a:rPr>
                        <a:t>T</a:t>
                      </a:r>
                      <a:endParaRPr lang="en-GB" sz="2400" b="1"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769" marR="5876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D8EC"/>
                    </a:solidFill>
                  </a:tcPr>
                </a:tc>
                <a:extLst>
                  <a:ext uri="{0D108BD9-81ED-4DB2-BD59-A6C34878D82A}">
                    <a16:rowId xmlns:a16="http://schemas.microsoft.com/office/drawing/2014/main" val="190473380"/>
                  </a:ext>
                </a:extLst>
              </a:tr>
              <a:tr h="481975">
                <a:tc>
                  <a:txBody>
                    <a:bodyPr/>
                    <a:lstStyle/>
                    <a:p>
                      <a:pPr algn="ctr">
                        <a:lnSpc>
                          <a:spcPct val="107000"/>
                        </a:lnSpc>
                        <a:spcAft>
                          <a:spcPts val="600"/>
                        </a:spcAft>
                      </a:pPr>
                      <a:r>
                        <a:rPr lang="en-US" sz="2000" b="1" dirty="0">
                          <a:effectLst/>
                          <a:latin typeface="Calibri" panose="020F0502020204030204" pitchFamily="34" charset="0"/>
                          <a:ea typeface="DengXian"/>
                          <a:cs typeface="Times New Roman" panose="02020603050405020304" pitchFamily="18" charset="0"/>
                        </a:rPr>
                        <a:t>3</a:t>
                      </a:r>
                      <a:endParaRPr lang="en-GB" sz="2000" b="1"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D8EC"/>
                    </a:solidFill>
                  </a:tcPr>
                </a:tc>
                <a:tc>
                  <a:txBody>
                    <a:bodyPr/>
                    <a:lstStyle/>
                    <a:p>
                      <a:pPr>
                        <a:lnSpc>
                          <a:spcPct val="107000"/>
                        </a:lnSpc>
                        <a:spcAft>
                          <a:spcPts val="600"/>
                        </a:spcAft>
                      </a:pPr>
                      <a:r>
                        <a:rPr lang="en-US" sz="2000" dirty="0">
                          <a:effectLst/>
                          <a:latin typeface="Calibri" panose="020F0502020204030204" pitchFamily="34" charset="0"/>
                          <a:ea typeface="Times New Roman" panose="02020603050405020304" pitchFamily="18" charset="0"/>
                          <a:cs typeface="Calibri" panose="020F0502020204030204" pitchFamily="34" charset="0"/>
                        </a:rPr>
                        <a:t>An American military officer, Evans Carlson, also learnt the word while visiting China, and decided to use it to inspire his men. </a:t>
                      </a:r>
                      <a:r>
                        <a:rPr lang="en-US" sz="2000" dirty="0">
                          <a:solidFill>
                            <a:srgbClr val="C00000"/>
                          </a:solidFill>
                          <a:effectLst/>
                          <a:latin typeface="Calibri" panose="020F0502020204030204" pitchFamily="34" charset="0"/>
                          <a:ea typeface="Times New Roman" panose="02020603050405020304" pitchFamily="18" charset="0"/>
                          <a:cs typeface="Calibri" panose="020F0502020204030204" pitchFamily="34" charset="0"/>
                        </a:rPr>
                        <a:t>(Carlson learned</a:t>
                      </a:r>
                      <a:r>
                        <a:rPr lang="en-US" sz="2000" baseline="0" dirty="0">
                          <a:solidFill>
                            <a:srgbClr val="C00000"/>
                          </a:solidFill>
                          <a:effectLst/>
                          <a:latin typeface="Calibri" panose="020F0502020204030204" pitchFamily="34" charset="0"/>
                          <a:ea typeface="Times New Roman" panose="02020603050405020304" pitchFamily="18" charset="0"/>
                          <a:cs typeface="Calibri" panose="020F0502020204030204" pitchFamily="34" charset="0"/>
                        </a:rPr>
                        <a:t> about the word from </a:t>
                      </a:r>
                      <a:r>
                        <a:rPr lang="en-US" sz="2000" baseline="0" dirty="0" err="1">
                          <a:solidFill>
                            <a:srgbClr val="C00000"/>
                          </a:solidFill>
                          <a:effectLst/>
                          <a:latin typeface="Calibri" panose="020F0502020204030204" pitchFamily="34" charset="0"/>
                          <a:ea typeface="Times New Roman" panose="02020603050405020304" pitchFamily="18" charset="0"/>
                          <a:cs typeface="Calibri" panose="020F0502020204030204" pitchFamily="34" charset="0"/>
                        </a:rPr>
                        <a:t>Rewi</a:t>
                      </a:r>
                      <a:r>
                        <a:rPr lang="en-US" sz="2000" baseline="0" dirty="0">
                          <a:solidFill>
                            <a:srgbClr val="C00000"/>
                          </a:solidFill>
                          <a:effectLst/>
                          <a:latin typeface="Calibri" panose="020F0502020204030204" pitchFamily="34" charset="0"/>
                          <a:ea typeface="Times New Roman" panose="02020603050405020304" pitchFamily="18" charset="0"/>
                          <a:cs typeface="Calibri" panose="020F0502020204030204" pitchFamily="34" charset="0"/>
                        </a:rPr>
                        <a:t> Ali.</a:t>
                      </a:r>
                      <a:r>
                        <a:rPr lang="en-US" sz="2000" dirty="0">
                          <a:solidFill>
                            <a:srgbClr val="C00000"/>
                          </a:solidFill>
                          <a:effectLst/>
                          <a:latin typeface="Calibri" panose="020F0502020204030204" pitchFamily="34" charset="0"/>
                          <a:ea typeface="Times New Roman" panose="02020603050405020304" pitchFamily="18" charset="0"/>
                          <a:cs typeface="Calibri" panose="020F0502020204030204" pitchFamily="34" charset="0"/>
                        </a:rPr>
                        <a:t>)</a:t>
                      </a:r>
                      <a:endParaRPr lang="en-GB" sz="2000" dirty="0">
                        <a:solidFill>
                          <a:srgbClr val="C00000"/>
                        </a:solidFill>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D8EC"/>
                    </a:solidFill>
                  </a:tcPr>
                </a:tc>
                <a:tc>
                  <a:txBody>
                    <a:bodyPr/>
                    <a:lstStyle/>
                    <a:p>
                      <a:pPr algn="ctr" fontAlgn="base">
                        <a:spcAft>
                          <a:spcPts val="0"/>
                        </a:spcAft>
                      </a:pPr>
                      <a:r>
                        <a:rPr lang="en-US" sz="2400" b="1" dirty="0">
                          <a:solidFill>
                            <a:srgbClr val="C00000"/>
                          </a:solidFill>
                          <a:effectLst/>
                        </a:rPr>
                        <a:t>F</a:t>
                      </a:r>
                      <a:endParaRPr lang="en-GB" sz="2400" b="1"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769" marR="5876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D8EC"/>
                    </a:solidFill>
                  </a:tcPr>
                </a:tc>
                <a:extLst>
                  <a:ext uri="{0D108BD9-81ED-4DB2-BD59-A6C34878D82A}">
                    <a16:rowId xmlns:a16="http://schemas.microsoft.com/office/drawing/2014/main" val="3246838460"/>
                  </a:ext>
                </a:extLst>
              </a:tr>
              <a:tr h="777870">
                <a:tc>
                  <a:txBody>
                    <a:bodyPr/>
                    <a:lstStyle/>
                    <a:p>
                      <a:pPr algn="ctr">
                        <a:lnSpc>
                          <a:spcPct val="107000"/>
                        </a:lnSpc>
                        <a:spcAft>
                          <a:spcPts val="600"/>
                        </a:spcAft>
                      </a:pPr>
                      <a:r>
                        <a:rPr lang="en-US" sz="2000" b="1" dirty="0">
                          <a:effectLst/>
                          <a:latin typeface="Calibri" panose="020F0502020204030204" pitchFamily="34" charset="0"/>
                          <a:ea typeface="DengXian"/>
                          <a:cs typeface="Times New Roman" panose="02020603050405020304" pitchFamily="18" charset="0"/>
                        </a:rPr>
                        <a:t>4</a:t>
                      </a:r>
                      <a:endParaRPr lang="en-GB" sz="2000" b="1"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D8EC"/>
                    </a:solidFill>
                  </a:tcPr>
                </a:tc>
                <a:tc>
                  <a:txBody>
                    <a:bodyPr/>
                    <a:lstStyle/>
                    <a:p>
                      <a:pPr>
                        <a:lnSpc>
                          <a:spcPct val="107000"/>
                        </a:lnSpc>
                        <a:spcAft>
                          <a:spcPts val="600"/>
                        </a:spcAft>
                      </a:pPr>
                      <a:r>
                        <a:rPr lang="en-US" sz="2000" dirty="0">
                          <a:effectLst/>
                          <a:latin typeface="Calibri" panose="020F0502020204030204" pitchFamily="34" charset="0"/>
                          <a:ea typeface="Times New Roman" panose="02020603050405020304" pitchFamily="18" charset="0"/>
                          <a:cs typeface="Calibri" panose="020F0502020204030204" pitchFamily="34" charset="0"/>
                        </a:rPr>
                        <a:t>Evans Carlson was an excellent officer, but his men were impetuous and therefore acted without thinking. </a:t>
                      </a:r>
                      <a:r>
                        <a:rPr lang="en-US" sz="2000" dirty="0">
                          <a:solidFill>
                            <a:srgbClr val="C00000"/>
                          </a:solidFill>
                          <a:effectLst/>
                          <a:latin typeface="Calibri" panose="020F0502020204030204" pitchFamily="34" charset="0"/>
                          <a:ea typeface="Times New Roman" panose="02020603050405020304" pitchFamily="18" charset="0"/>
                          <a:cs typeface="Calibri" panose="020F0502020204030204" pitchFamily="34" charset="0"/>
                        </a:rPr>
                        <a:t>(Carlson was impetuous</a:t>
                      </a:r>
                      <a:r>
                        <a:rPr lang="en-US" sz="2000" baseline="0" dirty="0">
                          <a:solidFill>
                            <a:srgbClr val="C00000"/>
                          </a:solidFill>
                          <a:effectLst/>
                          <a:latin typeface="Calibri" panose="020F0502020204030204" pitchFamily="34" charset="0"/>
                          <a:ea typeface="Times New Roman" panose="02020603050405020304" pitchFamily="18" charset="0"/>
                          <a:cs typeface="Calibri" panose="020F0502020204030204" pitchFamily="34" charset="0"/>
                        </a:rPr>
                        <a:t> and acted without planning.</a:t>
                      </a:r>
                      <a:r>
                        <a:rPr lang="en-US" sz="2000" dirty="0">
                          <a:solidFill>
                            <a:srgbClr val="C00000"/>
                          </a:solidFill>
                          <a:effectLst/>
                          <a:latin typeface="Calibri" panose="020F0502020204030204" pitchFamily="34" charset="0"/>
                          <a:ea typeface="Times New Roman" panose="02020603050405020304" pitchFamily="18" charset="0"/>
                          <a:cs typeface="Calibri" panose="020F0502020204030204" pitchFamily="34" charset="0"/>
                        </a:rPr>
                        <a:t>)</a:t>
                      </a:r>
                      <a:endParaRPr lang="en-GB" sz="2000" dirty="0">
                        <a:solidFill>
                          <a:srgbClr val="C00000"/>
                        </a:solidFill>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D8EC"/>
                    </a:solidFill>
                  </a:tcPr>
                </a:tc>
                <a:tc>
                  <a:txBody>
                    <a:bodyPr/>
                    <a:lstStyle/>
                    <a:p>
                      <a:pPr algn="ctr" fontAlgn="base">
                        <a:spcAft>
                          <a:spcPts val="0"/>
                        </a:spcAft>
                      </a:pPr>
                      <a:r>
                        <a:rPr lang="en-US" sz="2400" b="1" dirty="0">
                          <a:solidFill>
                            <a:srgbClr val="C00000"/>
                          </a:solidFill>
                          <a:effectLst/>
                        </a:rPr>
                        <a:t>F</a:t>
                      </a:r>
                      <a:endParaRPr lang="en-GB" sz="2400" b="1"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769" marR="5876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D8EC"/>
                    </a:solidFill>
                  </a:tcPr>
                </a:tc>
                <a:extLst>
                  <a:ext uri="{0D108BD9-81ED-4DB2-BD59-A6C34878D82A}">
                    <a16:rowId xmlns:a16="http://schemas.microsoft.com/office/drawing/2014/main" val="4164527440"/>
                  </a:ext>
                </a:extLst>
              </a:tr>
              <a:tr h="489317">
                <a:tc>
                  <a:txBody>
                    <a:bodyPr/>
                    <a:lstStyle/>
                    <a:p>
                      <a:pPr algn="ctr">
                        <a:lnSpc>
                          <a:spcPct val="107000"/>
                        </a:lnSpc>
                        <a:spcAft>
                          <a:spcPts val="600"/>
                        </a:spcAft>
                      </a:pPr>
                      <a:r>
                        <a:rPr lang="en-US" sz="2000" b="1" dirty="0">
                          <a:effectLst/>
                          <a:latin typeface="Calibri" panose="020F0502020204030204" pitchFamily="34" charset="0"/>
                          <a:ea typeface="DengXian"/>
                          <a:cs typeface="Times New Roman" panose="02020603050405020304" pitchFamily="18" charset="0"/>
                        </a:rPr>
                        <a:t>5</a:t>
                      </a:r>
                      <a:endParaRPr lang="en-GB" sz="2000" b="1"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D8EC"/>
                    </a:solidFill>
                  </a:tcPr>
                </a:tc>
                <a:tc>
                  <a:txBody>
                    <a:bodyPr/>
                    <a:lstStyle/>
                    <a:p>
                      <a:pPr>
                        <a:lnSpc>
                          <a:spcPct val="107000"/>
                        </a:lnSpc>
                        <a:spcAft>
                          <a:spcPts val="0"/>
                        </a:spcAft>
                      </a:pPr>
                      <a:r>
                        <a:rPr lang="en-US" sz="2000" dirty="0">
                          <a:effectLst/>
                          <a:latin typeface="Calibri" panose="020F0502020204030204" pitchFamily="34" charset="0"/>
                          <a:ea typeface="Times New Roman" panose="02020603050405020304" pitchFamily="18" charset="0"/>
                          <a:cs typeface="Calibri" panose="020F0502020204030204" pitchFamily="34" charset="0"/>
                        </a:rPr>
                        <a:t>The word changed in meaning because of the way Evans Carlson’s unit operated.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D8EC"/>
                    </a:solidFill>
                  </a:tcPr>
                </a:tc>
                <a:tc>
                  <a:txBody>
                    <a:bodyPr/>
                    <a:lstStyle/>
                    <a:p>
                      <a:pPr algn="ctr" fontAlgn="base">
                        <a:spcAft>
                          <a:spcPts val="0"/>
                        </a:spcAft>
                      </a:pPr>
                      <a:r>
                        <a:rPr lang="en-US" sz="2400" b="1" dirty="0">
                          <a:solidFill>
                            <a:srgbClr val="C00000"/>
                          </a:solidFill>
                          <a:effectLst/>
                          <a:latin typeface="+mn-lt"/>
                          <a:ea typeface="+mn-ea"/>
                          <a:cs typeface="+mn-cs"/>
                        </a:rPr>
                        <a:t>T</a:t>
                      </a:r>
                      <a:endParaRPr lang="en-GB" sz="2400" b="1"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769" marR="5876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D8EC"/>
                    </a:solidFill>
                  </a:tcPr>
                </a:tc>
                <a:extLst>
                  <a:ext uri="{0D108BD9-81ED-4DB2-BD59-A6C34878D82A}">
                    <a16:rowId xmlns:a16="http://schemas.microsoft.com/office/drawing/2014/main" val="302661121"/>
                  </a:ext>
                </a:extLst>
              </a:tr>
              <a:tr h="489317">
                <a:tc>
                  <a:txBody>
                    <a:bodyPr/>
                    <a:lstStyle/>
                    <a:p>
                      <a:pPr algn="ctr">
                        <a:lnSpc>
                          <a:spcPct val="107000"/>
                        </a:lnSpc>
                        <a:spcAft>
                          <a:spcPts val="600"/>
                        </a:spcAft>
                      </a:pPr>
                      <a:r>
                        <a:rPr lang="en-US" sz="2000" b="1" dirty="0">
                          <a:effectLst/>
                          <a:latin typeface="Calibri" panose="020F0502020204030204" pitchFamily="34" charset="0"/>
                          <a:ea typeface="DengXian"/>
                          <a:cs typeface="Times New Roman" panose="02020603050405020304" pitchFamily="18" charset="0"/>
                        </a:rPr>
                        <a:t>6</a:t>
                      </a:r>
                      <a:endParaRPr lang="en-GB" sz="2000" b="1"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D8EC"/>
                    </a:solidFill>
                  </a:tcPr>
                </a:tc>
                <a:tc>
                  <a:txBody>
                    <a:bodyPr/>
                    <a:lstStyle/>
                    <a:p>
                      <a:pPr>
                        <a:lnSpc>
                          <a:spcPct val="107000"/>
                        </a:lnSpc>
                        <a:spcAft>
                          <a:spcPts val="600"/>
                        </a:spcAft>
                      </a:pPr>
                      <a:r>
                        <a:rPr lang="en-US" sz="2000" dirty="0">
                          <a:effectLst/>
                          <a:latin typeface="Calibri" panose="020F0502020204030204" pitchFamily="34" charset="0"/>
                          <a:ea typeface="Times New Roman" panose="02020603050405020304" pitchFamily="18" charset="0"/>
                          <a:cs typeface="Calibri" panose="020F0502020204030204" pitchFamily="34" charset="0"/>
                        </a:rPr>
                        <a:t>The stories behind many words in English are unknown to us.</a:t>
                      </a:r>
                      <a:endParaRPr lang="en-GB" sz="20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D8EC"/>
                    </a:solidFill>
                  </a:tcPr>
                </a:tc>
                <a:tc>
                  <a:txBody>
                    <a:bodyPr/>
                    <a:lstStyle/>
                    <a:p>
                      <a:pPr algn="ctr" fontAlgn="base">
                        <a:spcAft>
                          <a:spcPts val="0"/>
                        </a:spcAft>
                      </a:pPr>
                      <a:r>
                        <a:rPr lang="en-US" sz="2400" b="1" dirty="0">
                          <a:solidFill>
                            <a:srgbClr val="C00000"/>
                          </a:solidFill>
                          <a:effectLst/>
                          <a:latin typeface="+mn-lt"/>
                          <a:ea typeface="+mn-ea"/>
                          <a:cs typeface="+mn-cs"/>
                        </a:rPr>
                        <a:t>T</a:t>
                      </a:r>
                      <a:endParaRPr lang="en-GB" sz="2400" b="1"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769" marR="5876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D8EC"/>
                    </a:solidFill>
                  </a:tcPr>
                </a:tc>
                <a:extLst>
                  <a:ext uri="{0D108BD9-81ED-4DB2-BD59-A6C34878D82A}">
                    <a16:rowId xmlns:a16="http://schemas.microsoft.com/office/drawing/2014/main" val="3570318126"/>
                  </a:ext>
                </a:extLst>
              </a:tr>
            </a:tbl>
          </a:graphicData>
        </a:graphic>
      </p:graphicFrame>
      <p:pic>
        <p:nvPicPr>
          <p:cNvPr id="1026" name="Picture 2" descr="Robert Weekl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25566" y="279885"/>
            <a:ext cx="1524000"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0889920" y="3267309"/>
            <a:ext cx="792088" cy="288032"/>
          </a:xfrm>
          <a:prstGeom prst="rect">
            <a:avLst/>
          </a:prstGeom>
          <a:solidFill>
            <a:srgbClr val="EFD8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10997165" y="3835448"/>
            <a:ext cx="792088" cy="288032"/>
          </a:xfrm>
          <a:prstGeom prst="rect">
            <a:avLst/>
          </a:prstGeom>
          <a:solidFill>
            <a:srgbClr val="EFD8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11058467" y="4403587"/>
            <a:ext cx="792088" cy="469412"/>
          </a:xfrm>
          <a:prstGeom prst="rect">
            <a:avLst/>
          </a:prstGeom>
          <a:solidFill>
            <a:srgbClr val="EFD8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4252387" y="4619170"/>
            <a:ext cx="5224593" cy="297091"/>
          </a:xfrm>
          <a:prstGeom prst="rect">
            <a:avLst/>
          </a:prstGeom>
          <a:solidFill>
            <a:srgbClr val="EFD8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11072232" y="5025583"/>
            <a:ext cx="792088" cy="469412"/>
          </a:xfrm>
          <a:prstGeom prst="rect">
            <a:avLst/>
          </a:prstGeom>
          <a:solidFill>
            <a:srgbClr val="EFD8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2441271" y="5346406"/>
            <a:ext cx="5616624" cy="316627"/>
          </a:xfrm>
          <a:prstGeom prst="rect">
            <a:avLst/>
          </a:prstGeom>
          <a:solidFill>
            <a:srgbClr val="EFD8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10848215" y="5811154"/>
            <a:ext cx="792088" cy="312482"/>
          </a:xfrm>
          <a:prstGeom prst="rect">
            <a:avLst/>
          </a:prstGeom>
          <a:solidFill>
            <a:srgbClr val="EFD8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10898839" y="6258404"/>
            <a:ext cx="792088" cy="379760"/>
          </a:xfrm>
          <a:prstGeom prst="rect">
            <a:avLst/>
          </a:prstGeom>
          <a:solidFill>
            <a:srgbClr val="EFD8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Lesson 6.1 L&amp;N Focus (Gung Ho)">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744072" y="2138130"/>
            <a:ext cx="609600" cy="609600"/>
          </a:xfrm>
          <a:prstGeom prst="rect">
            <a:avLst/>
          </a:prstGeom>
        </p:spPr>
      </p:pic>
      <p:pic>
        <p:nvPicPr>
          <p:cNvPr id="5" name="Picture 6" descr="Book Generic Mixed icon">
            <a:extLst>
              <a:ext uri="{FF2B5EF4-FFF2-40B4-BE49-F238E27FC236}">
                <a16:creationId xmlns:a16="http://schemas.microsoft.com/office/drawing/2014/main" id="{F219C9F5-C547-F25F-6A97-36CD4ED200D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283641" y="2036305"/>
            <a:ext cx="988823" cy="988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735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5" restart="whenNotActive" fill="hold" evtFilter="cancelBubble" nodeType="interactiveSeq">
                <p:stCondLst>
                  <p:cond evt="onClick" delay="0">
                    <p:tgtEl>
                      <p:spTgt spid="4"/>
                    </p:tgtEl>
                  </p:cond>
                </p:stCondLst>
                <p:endSync evt="end" delay="0">
                  <p:rtn val="all"/>
                </p:endSync>
                <p:childTnLst>
                  <p:par>
                    <p:cTn id="36" fill="hold">
                      <p:stCondLst>
                        <p:cond delay="0"/>
                      </p:stCondLst>
                      <p:childTnLst>
                        <p:par>
                          <p:cTn id="37" fill="hold">
                            <p:stCondLst>
                              <p:cond delay="0"/>
                            </p:stCondLst>
                            <p:childTnLst>
                              <p:par>
                                <p:cTn id="38" presetID="1" presetClass="mediacall" presetSubtype="0" fill="hold" nodeType="clickEffect">
                                  <p:stCondLst>
                                    <p:cond delay="0"/>
                                  </p:stCondLst>
                                  <p:childTnLst>
                                    <p:cmd type="call" cmd="playFrom(0.0)">
                                      <p:cBhvr>
                                        <p:cTn id="39" dur="183720" fill="hold"/>
                                        <p:tgtEl>
                                          <p:spTgt spid="4"/>
                                        </p:tgtEl>
                                      </p:cBhvr>
                                    </p:cmd>
                                  </p:childTnLst>
                                </p:cTn>
                              </p:par>
                            </p:childTnLst>
                          </p:cTn>
                        </p:par>
                      </p:childTnLst>
                    </p:cTn>
                  </p:par>
                </p:childTnLst>
              </p:cTn>
              <p:nextCondLst>
                <p:cond evt="onClick" delay="0">
                  <p:tgtEl>
                    <p:spTgt spid="4"/>
                  </p:tgtEl>
                </p:cond>
              </p:nextCondLst>
            </p:seq>
            <p:audio>
              <p:cMediaNode vol="80000">
                <p:cTn id="40" fill="hold" display="0">
                  <p:stCondLst>
                    <p:cond delay="indefinite"/>
                  </p:stCondLst>
                  <p:endCondLst>
                    <p:cond evt="onStopAudio" delay="0">
                      <p:tgtEl>
                        <p:sldTgt/>
                      </p:tgtEl>
                    </p:cond>
                  </p:endCondLst>
                </p:cTn>
                <p:tgtEl>
                  <p:spTgt spid="4"/>
                </p:tgtEl>
              </p:cMediaNode>
            </p:audio>
          </p:childTnLst>
        </p:cTn>
      </p:par>
    </p:tnLst>
    <p:bldLst>
      <p:bldP spid="2" grpId="0" animBg="1"/>
      <p:bldP spid="12" grpId="0" animBg="1"/>
      <p:bldP spid="13" grpId="0" animBg="1"/>
      <p:bldP spid="14" grpId="0" animBg="1"/>
      <p:bldP spid="15" grpId="0" animBg="1"/>
      <p:bldP spid="16" grpId="0" animBg="1"/>
      <p:bldP spid="17" grpId="0" animBg="1"/>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44297" y="2420888"/>
            <a:ext cx="6696744" cy="1577708"/>
          </a:xfrm>
          <a:noFill/>
        </p:spPr>
        <p:txBody>
          <a:bodyPr>
            <a:noAutofit/>
          </a:bodyPr>
          <a:lstStyle/>
          <a:p>
            <a:pPr marL="0" indent="0" fontAlgn="base">
              <a:buNone/>
            </a:pPr>
            <a:r>
              <a:rPr lang="en-US" dirty="0"/>
              <a:t>Based on the story of </a:t>
            </a:r>
            <a:r>
              <a:rPr lang="en-US" i="1" dirty="0"/>
              <a:t>gung-ho</a:t>
            </a:r>
            <a:r>
              <a:rPr lang="en-US" dirty="0"/>
              <a:t>, what can we learn about how new words can enter a language?</a:t>
            </a:r>
          </a:p>
          <a:p>
            <a:pPr marL="0" indent="0" fontAlgn="base">
              <a:buNone/>
            </a:pPr>
            <a:endParaRPr lang="en-US" dirty="0"/>
          </a:p>
        </p:txBody>
      </p:sp>
      <p:grpSp>
        <p:nvGrpSpPr>
          <p:cNvPr id="6" name="Group 2"/>
          <p:cNvGrpSpPr>
            <a:grpSpLocks/>
          </p:cNvGrpSpPr>
          <p:nvPr/>
        </p:nvGrpSpPr>
        <p:grpSpPr bwMode="auto">
          <a:xfrm>
            <a:off x="2567608" y="279885"/>
            <a:ext cx="7956376"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Getting started</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030" name="Picture 6" descr="gung ho' and American admiration for communist China | word histori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328" y="1442675"/>
            <a:ext cx="2679838" cy="294757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stretch>
            <a:fillRect/>
          </a:stretch>
        </p:blipFill>
        <p:spPr>
          <a:xfrm>
            <a:off x="827328" y="4869160"/>
            <a:ext cx="6467475" cy="1476375"/>
          </a:xfrm>
          <a:prstGeom prst="rect">
            <a:avLst/>
          </a:prstGeom>
        </p:spPr>
      </p:pic>
    </p:spTree>
    <p:extLst>
      <p:ext uri="{BB962C8B-B14F-4D97-AF65-F5344CB8AC3E}">
        <p14:creationId xmlns:p14="http://schemas.microsoft.com/office/powerpoint/2010/main" val="4143035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3376"/>
            <a:ext cx="12192000" cy="6854624"/>
            <a:chOff x="0" y="3376"/>
            <a:chExt cx="12192000" cy="6854624"/>
          </a:xfrm>
        </p:grpSpPr>
        <p:pic>
          <p:nvPicPr>
            <p:cNvPr id="6" name="Picture 5"/>
            <p:cNvPicPr>
              <a:picLocks noChangeAspect="1"/>
            </p:cNvPicPr>
            <p:nvPr/>
          </p:nvPicPr>
          <p:blipFill>
            <a:blip r:embed="rId2"/>
            <a:stretch>
              <a:fillRect/>
            </a:stretch>
          </p:blipFill>
          <p:spPr>
            <a:xfrm>
              <a:off x="0" y="3376"/>
              <a:ext cx="12192000" cy="6854624"/>
            </a:xfrm>
            <a:prstGeom prst="rect">
              <a:avLst/>
            </a:prstGeom>
          </p:spPr>
        </p:pic>
        <p:sp>
          <p:nvSpPr>
            <p:cNvPr id="4" name="Title 2"/>
            <p:cNvSpPr txBox="1">
              <a:spLocks/>
            </p:cNvSpPr>
            <p:nvPr/>
          </p:nvSpPr>
          <p:spPr>
            <a:xfrm>
              <a:off x="407368" y="548680"/>
              <a:ext cx="11377264" cy="5832648"/>
            </a:xfrm>
            <a:prstGeom prst="rect">
              <a:avLst/>
            </a:prstGeom>
            <a:solidFill>
              <a:srgbClr val="E5FBFF"/>
            </a:solidFill>
            <a:ln>
              <a:solidFill>
                <a:srgbClr val="E5FBFF"/>
              </a:solidFill>
            </a:ln>
          </p:spPr>
          <p:txBody>
            <a:bodyPr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6000" b="1" dirty="0">
                  <a:solidFill>
                    <a:srgbClr val="002060"/>
                  </a:solidFill>
                  <a:latin typeface="Calibri "/>
                </a:rPr>
                <a:t>Preparing for the lecture</a:t>
              </a:r>
            </a:p>
          </p:txBody>
        </p:sp>
      </p:grpSp>
      <p:pic>
        <p:nvPicPr>
          <p:cNvPr id="5"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392" y="764704"/>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6146" name="Picture 2" descr="Copywriting Icons - Download Free Vector Icons | Noun Projec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76520" y="5447332"/>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Tree>
    <p:extLst>
      <p:ext uri="{BB962C8B-B14F-4D97-AF65-F5344CB8AC3E}">
        <p14:creationId xmlns:p14="http://schemas.microsoft.com/office/powerpoint/2010/main" val="571017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2"/>
          <p:cNvGrpSpPr>
            <a:grpSpLocks/>
          </p:cNvGrpSpPr>
          <p:nvPr/>
        </p:nvGrpSpPr>
        <p:grpSpPr bwMode="auto">
          <a:xfrm>
            <a:off x="2567611" y="279885"/>
            <a:ext cx="8394408" cy="556827"/>
            <a:chOff x="103092947" y="106166598"/>
            <a:chExt cx="6998837" cy="556506"/>
          </a:xfrm>
        </p:grpSpPr>
        <p:sp>
          <p:nvSpPr>
            <p:cNvPr id="7" name="Text Box 3"/>
            <p:cNvSpPr txBox="1">
              <a:spLocks noChangeArrowheads="1"/>
            </p:cNvSpPr>
            <p:nvPr/>
          </p:nvSpPr>
          <p:spPr bwMode="auto">
            <a:xfrm>
              <a:off x="103121219" y="106166598"/>
              <a:ext cx="6970565"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Preparing for the lecture: </a:t>
              </a:r>
              <a:r>
                <a:rPr lang="en-GB" altLang="en-US" sz="2400" dirty="0">
                  <a:solidFill>
                    <a:srgbClr val="000000"/>
                  </a:solidFill>
                  <a:latin typeface="Verdana" panose="020B0604030504040204" pitchFamily="34" charset="0"/>
                </a:rPr>
                <a:t>Vocabulary building (A)</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aphicFrame>
        <p:nvGraphicFramePr>
          <p:cNvPr id="4" name="Table 3"/>
          <p:cNvGraphicFramePr>
            <a:graphicFrameLocks noGrp="1"/>
          </p:cNvGraphicFramePr>
          <p:nvPr>
            <p:extLst>
              <p:ext uri="{D42A27DB-BD31-4B8C-83A1-F6EECF244321}">
                <p14:modId xmlns:p14="http://schemas.microsoft.com/office/powerpoint/2010/main" val="377863513"/>
              </p:ext>
            </p:extLst>
          </p:nvPr>
        </p:nvGraphicFramePr>
        <p:xfrm>
          <a:off x="335360" y="1628800"/>
          <a:ext cx="6120683" cy="4937760"/>
        </p:xfrm>
        <a:graphic>
          <a:graphicData uri="http://schemas.openxmlformats.org/drawingml/2006/table">
            <a:tbl>
              <a:tblPr firstRow="1" firstCol="1" bandRow="1">
                <a:tableStyleId>{2D5ABB26-0587-4C30-8999-92F81FD0307C}</a:tableStyleId>
              </a:tblPr>
              <a:tblGrid>
                <a:gridCol w="432048">
                  <a:extLst>
                    <a:ext uri="{9D8B030D-6E8A-4147-A177-3AD203B41FA5}">
                      <a16:colId xmlns:a16="http://schemas.microsoft.com/office/drawing/2014/main" val="209919715"/>
                    </a:ext>
                  </a:extLst>
                </a:gridCol>
                <a:gridCol w="5076565">
                  <a:extLst>
                    <a:ext uri="{9D8B030D-6E8A-4147-A177-3AD203B41FA5}">
                      <a16:colId xmlns:a16="http://schemas.microsoft.com/office/drawing/2014/main" val="812536395"/>
                    </a:ext>
                  </a:extLst>
                </a:gridCol>
                <a:gridCol w="612070">
                  <a:extLst>
                    <a:ext uri="{9D8B030D-6E8A-4147-A177-3AD203B41FA5}">
                      <a16:colId xmlns:a16="http://schemas.microsoft.com/office/drawing/2014/main" val="3466672034"/>
                    </a:ext>
                  </a:extLst>
                </a:gridCol>
              </a:tblGrid>
              <a:tr h="0">
                <a:tc>
                  <a:txBody>
                    <a:bodyPr/>
                    <a:lstStyle/>
                    <a:p>
                      <a:pPr algn="ctr" fontAlgn="base">
                        <a:spcAft>
                          <a:spcPts val="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1.</a:t>
                      </a:r>
                      <a:endParaRPr lang="en-GB"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fontAlgn="base">
                        <a:spcAft>
                          <a:spcPts val="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When foreign armies </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invade</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 country, it can result </a:t>
                      </a:r>
                      <a:r>
                        <a:rPr lang="en-US" sz="18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in language change.</a:t>
                      </a:r>
                      <a:endParaRPr lang="en-GB"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algn="ctr" fontAlgn="base">
                        <a:spcAft>
                          <a:spcPts val="0"/>
                        </a:spcAft>
                      </a:pPr>
                      <a:r>
                        <a:rPr lang="en-US" sz="1800" b="1" dirty="0">
                          <a:solidFill>
                            <a:srgbClr val="C00000"/>
                          </a:solidFill>
                          <a:effectLst/>
                          <a:latin typeface="Calibri "/>
                          <a:ea typeface="Times New Roman" panose="02020603050405020304" pitchFamily="18" charset="0"/>
                          <a:cs typeface="Times New Roman" panose="02020603050405020304" pitchFamily="18" charset="0"/>
                        </a:rPr>
                        <a:t>b</a:t>
                      </a:r>
                      <a:endParaRPr lang="en-GB" sz="1800" b="1" dirty="0">
                        <a:solidFill>
                          <a:srgbClr val="C00000"/>
                        </a:solidFill>
                        <a:effectLst/>
                        <a:latin typeface="Calibri "/>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extLst>
                  <a:ext uri="{0D108BD9-81ED-4DB2-BD59-A6C34878D82A}">
                    <a16:rowId xmlns:a16="http://schemas.microsoft.com/office/drawing/2014/main" val="397468821"/>
                  </a:ext>
                </a:extLst>
              </a:tr>
              <a:tr h="0">
                <a:tc>
                  <a:txBody>
                    <a:bodyPr/>
                    <a:lstStyle/>
                    <a:p>
                      <a:pPr algn="ctr" fontAlgn="base">
                        <a:spcAft>
                          <a:spcPts val="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2.</a:t>
                      </a:r>
                      <a:endParaRPr lang="en-GB"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fontAlgn="base">
                        <a:spcAft>
                          <a:spcPts val="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Reading is a great way to </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expand</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your vocabulary.</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algn="ctr" fontAlgn="base">
                        <a:spcAft>
                          <a:spcPts val="0"/>
                        </a:spcAft>
                      </a:pPr>
                      <a:r>
                        <a:rPr lang="en-US" sz="1800" b="1" dirty="0">
                          <a:solidFill>
                            <a:srgbClr val="C00000"/>
                          </a:solidFill>
                          <a:effectLst/>
                          <a:latin typeface="Calibri "/>
                          <a:ea typeface="Times New Roman" panose="02020603050405020304" pitchFamily="18" charset="0"/>
                          <a:cs typeface="Times New Roman" panose="02020603050405020304" pitchFamily="18" charset="0"/>
                        </a:rPr>
                        <a:t>d</a:t>
                      </a:r>
                      <a:endParaRPr lang="en-GB" sz="1800" b="1" dirty="0">
                        <a:solidFill>
                          <a:srgbClr val="C00000"/>
                        </a:solidFill>
                        <a:effectLst/>
                        <a:latin typeface="Calibri "/>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extLst>
                  <a:ext uri="{0D108BD9-81ED-4DB2-BD59-A6C34878D82A}">
                    <a16:rowId xmlns:a16="http://schemas.microsoft.com/office/drawing/2014/main" val="561500523"/>
                  </a:ext>
                </a:extLst>
              </a:tr>
              <a:tr h="0">
                <a:tc>
                  <a:txBody>
                    <a:bodyPr/>
                    <a:lstStyle/>
                    <a:p>
                      <a:pPr algn="ctr" fontAlgn="base">
                        <a:spcAft>
                          <a:spcPts val="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3.</a:t>
                      </a:r>
                      <a:endParaRPr lang="en-GB"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fontAlgn="base">
                        <a:spcAft>
                          <a:spcPts val="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phrase ‘</a:t>
                      </a:r>
                      <a:r>
                        <a:rPr lang="en-US" sz="1800" i="1" dirty="0">
                          <a:effectLst/>
                          <a:latin typeface="Calibri" panose="020F0502020204030204" pitchFamily="34" charset="0"/>
                          <a:ea typeface="Times New Roman" panose="02020603050405020304" pitchFamily="18" charset="0"/>
                          <a:cs typeface="Times New Roman" panose="02020603050405020304" pitchFamily="18" charset="0"/>
                        </a:rPr>
                        <a:t>my bad</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is an example of English </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slang</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algn="ctr" fontAlgn="base">
                        <a:spcAft>
                          <a:spcPts val="0"/>
                        </a:spcAft>
                      </a:pPr>
                      <a:r>
                        <a:rPr lang="en-US" sz="1800" b="1" dirty="0">
                          <a:solidFill>
                            <a:srgbClr val="C00000"/>
                          </a:solidFill>
                          <a:effectLst/>
                          <a:latin typeface="Calibri "/>
                          <a:ea typeface="Times New Roman" panose="02020603050405020304" pitchFamily="18" charset="0"/>
                          <a:cs typeface="Times New Roman" panose="02020603050405020304" pitchFamily="18" charset="0"/>
                        </a:rPr>
                        <a:t>g</a:t>
                      </a:r>
                      <a:endParaRPr lang="en-GB" sz="1800" b="1" dirty="0">
                        <a:solidFill>
                          <a:srgbClr val="C00000"/>
                        </a:solidFill>
                        <a:effectLst/>
                        <a:latin typeface="Calibri "/>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extLst>
                  <a:ext uri="{0D108BD9-81ED-4DB2-BD59-A6C34878D82A}">
                    <a16:rowId xmlns:a16="http://schemas.microsoft.com/office/drawing/2014/main" val="1232490361"/>
                  </a:ext>
                </a:extLst>
              </a:tr>
              <a:tr h="0">
                <a:tc>
                  <a:txBody>
                    <a:bodyPr/>
                    <a:lstStyle/>
                    <a:p>
                      <a:pPr algn="ctr" fontAlgn="base">
                        <a:spcAft>
                          <a:spcPts val="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4.</a:t>
                      </a:r>
                      <a:endParaRPr lang="en-GB"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fontAlgn="base">
                        <a:spcAft>
                          <a:spcPts val="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Lack of confidence in using new vocabulary is only </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temporary</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algn="ctr" fontAlgn="base">
                        <a:spcAft>
                          <a:spcPts val="0"/>
                        </a:spcAft>
                      </a:pPr>
                      <a:r>
                        <a:rPr lang="en-US" sz="1800" b="1" dirty="0">
                          <a:solidFill>
                            <a:srgbClr val="C00000"/>
                          </a:solidFill>
                          <a:effectLst/>
                          <a:latin typeface="Calibri "/>
                          <a:ea typeface="Times New Roman" panose="02020603050405020304" pitchFamily="18" charset="0"/>
                          <a:cs typeface="Times New Roman" panose="02020603050405020304" pitchFamily="18" charset="0"/>
                        </a:rPr>
                        <a:t>a</a:t>
                      </a:r>
                      <a:endParaRPr lang="en-GB" sz="1800" b="1" dirty="0">
                        <a:solidFill>
                          <a:srgbClr val="C00000"/>
                        </a:solidFill>
                        <a:effectLst/>
                        <a:latin typeface="Calibri "/>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extLst>
                  <a:ext uri="{0D108BD9-81ED-4DB2-BD59-A6C34878D82A}">
                    <a16:rowId xmlns:a16="http://schemas.microsoft.com/office/drawing/2014/main" val="3103752189"/>
                  </a:ext>
                </a:extLst>
              </a:tr>
              <a:tr h="0">
                <a:tc>
                  <a:txBody>
                    <a:bodyPr/>
                    <a:lstStyle/>
                    <a:p>
                      <a:pPr algn="ctr" fontAlgn="base">
                        <a:spcAft>
                          <a:spcPts val="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5.</a:t>
                      </a:r>
                      <a:endParaRPr lang="en-GB"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fontAlgn="base">
                        <a:spcAft>
                          <a:spcPts val="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Some fashionable words become </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outdated</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after some time.</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algn="ctr" fontAlgn="base">
                        <a:spcAft>
                          <a:spcPts val="0"/>
                        </a:spcAft>
                      </a:pPr>
                      <a:r>
                        <a:rPr lang="en-US" sz="1800" b="1" dirty="0" err="1">
                          <a:solidFill>
                            <a:srgbClr val="C00000"/>
                          </a:solidFill>
                          <a:effectLst/>
                          <a:latin typeface="Calibri "/>
                          <a:ea typeface="Times New Roman" panose="02020603050405020304" pitchFamily="18" charset="0"/>
                          <a:cs typeface="Times New Roman" panose="02020603050405020304" pitchFamily="18" charset="0"/>
                        </a:rPr>
                        <a:t>i</a:t>
                      </a:r>
                      <a:endParaRPr lang="en-GB" sz="1800" b="1" dirty="0">
                        <a:solidFill>
                          <a:srgbClr val="C00000"/>
                        </a:solidFill>
                        <a:effectLst/>
                        <a:latin typeface="Calibri "/>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extLst>
                  <a:ext uri="{0D108BD9-81ED-4DB2-BD59-A6C34878D82A}">
                    <a16:rowId xmlns:a16="http://schemas.microsoft.com/office/drawing/2014/main" val="1760857090"/>
                  </a:ext>
                </a:extLst>
              </a:tr>
              <a:tr h="0">
                <a:tc>
                  <a:txBody>
                    <a:bodyPr/>
                    <a:lstStyle/>
                    <a:p>
                      <a:pPr algn="ctr" fontAlgn="base">
                        <a:spcAft>
                          <a:spcPts val="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6.</a:t>
                      </a:r>
                      <a:endParaRPr lang="en-GB"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fontAlgn="base">
                        <a:spcAft>
                          <a:spcPts val="0"/>
                        </a:spcAft>
                      </a:pPr>
                      <a:r>
                        <a:rPr lang="en-US" sz="1800" b="1" dirty="0" err="1">
                          <a:effectLst/>
                          <a:latin typeface="Calibri" panose="020F0502020204030204" pitchFamily="34" charset="0"/>
                          <a:ea typeface="Times New Roman" panose="02020603050405020304" pitchFamily="18" charset="0"/>
                          <a:cs typeface="Times New Roman" panose="02020603050405020304" pitchFamily="18" charset="0"/>
                        </a:rPr>
                        <a:t>Urbanisation</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often results in many people sharing different languages.</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algn="ctr" fontAlgn="base">
                        <a:spcAft>
                          <a:spcPts val="0"/>
                        </a:spcAft>
                      </a:pPr>
                      <a:r>
                        <a:rPr lang="en-US" sz="1800" b="1" dirty="0">
                          <a:solidFill>
                            <a:srgbClr val="C00000"/>
                          </a:solidFill>
                          <a:effectLst/>
                          <a:latin typeface="Calibri "/>
                          <a:ea typeface="Times New Roman" panose="02020603050405020304" pitchFamily="18" charset="0"/>
                          <a:cs typeface="Times New Roman" panose="02020603050405020304" pitchFamily="18" charset="0"/>
                        </a:rPr>
                        <a:t>c</a:t>
                      </a:r>
                      <a:endParaRPr lang="en-GB" sz="1800" b="1" dirty="0">
                        <a:solidFill>
                          <a:srgbClr val="C00000"/>
                        </a:solidFill>
                        <a:effectLst/>
                        <a:latin typeface="Calibri "/>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extLst>
                  <a:ext uri="{0D108BD9-81ED-4DB2-BD59-A6C34878D82A}">
                    <a16:rowId xmlns:a16="http://schemas.microsoft.com/office/drawing/2014/main" val="3058804083"/>
                  </a:ext>
                </a:extLst>
              </a:tr>
              <a:tr h="0">
                <a:tc>
                  <a:txBody>
                    <a:bodyPr/>
                    <a:lstStyle/>
                    <a:p>
                      <a:pPr algn="ctr" fontAlgn="base">
                        <a:spcAft>
                          <a:spcPts val="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7.</a:t>
                      </a:r>
                      <a:endParaRPr lang="en-GB"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fontAlgn="base">
                        <a:spcAft>
                          <a:spcPts val="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Certain words become more </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widespread</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because of popular use on social media.</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algn="ctr" fontAlgn="base">
                        <a:spcAft>
                          <a:spcPts val="0"/>
                        </a:spcAft>
                      </a:pPr>
                      <a:r>
                        <a:rPr lang="en-US" sz="1800" b="1" dirty="0">
                          <a:solidFill>
                            <a:srgbClr val="C00000"/>
                          </a:solidFill>
                          <a:effectLst/>
                          <a:latin typeface="Calibri "/>
                          <a:ea typeface="Times New Roman" panose="02020603050405020304" pitchFamily="18" charset="0"/>
                          <a:cs typeface="Times New Roman" panose="02020603050405020304" pitchFamily="18" charset="0"/>
                        </a:rPr>
                        <a:t>e</a:t>
                      </a:r>
                      <a:endParaRPr lang="en-GB" sz="1800" b="1" dirty="0">
                        <a:solidFill>
                          <a:srgbClr val="C00000"/>
                        </a:solidFill>
                        <a:effectLst/>
                        <a:latin typeface="Calibri "/>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extLst>
                  <a:ext uri="{0D108BD9-81ED-4DB2-BD59-A6C34878D82A}">
                    <a16:rowId xmlns:a16="http://schemas.microsoft.com/office/drawing/2014/main" val="3156893942"/>
                  </a:ext>
                </a:extLst>
              </a:tr>
              <a:tr h="0">
                <a:tc>
                  <a:txBody>
                    <a:bodyPr/>
                    <a:lstStyle/>
                    <a:p>
                      <a:pPr algn="ctr" fontAlgn="base">
                        <a:spcAft>
                          <a:spcPts val="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8.</a:t>
                      </a:r>
                      <a:endParaRPr lang="en-GB"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fontAlgn="base">
                        <a:spcAft>
                          <a:spcPts val="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Some people believe that language can </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decay</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in the same way as old teeth.</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algn="ctr" fontAlgn="base">
                        <a:spcAft>
                          <a:spcPts val="0"/>
                        </a:spcAft>
                      </a:pPr>
                      <a:r>
                        <a:rPr lang="en-US" sz="1800" b="1" dirty="0">
                          <a:solidFill>
                            <a:srgbClr val="C00000"/>
                          </a:solidFill>
                          <a:effectLst/>
                          <a:latin typeface="Calibri "/>
                          <a:ea typeface="Times New Roman" panose="02020603050405020304" pitchFamily="18" charset="0"/>
                          <a:cs typeface="Times New Roman" panose="02020603050405020304" pitchFamily="18" charset="0"/>
                        </a:rPr>
                        <a:t>j</a:t>
                      </a:r>
                      <a:endParaRPr lang="en-GB" sz="1800" b="1" dirty="0">
                        <a:solidFill>
                          <a:srgbClr val="C00000"/>
                        </a:solidFill>
                        <a:effectLst/>
                        <a:latin typeface="Calibri "/>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extLst>
                  <a:ext uri="{0D108BD9-81ED-4DB2-BD59-A6C34878D82A}">
                    <a16:rowId xmlns:a16="http://schemas.microsoft.com/office/drawing/2014/main" val="2472641272"/>
                  </a:ext>
                </a:extLst>
              </a:tr>
              <a:tr h="0">
                <a:tc>
                  <a:txBody>
                    <a:bodyPr/>
                    <a:lstStyle/>
                    <a:p>
                      <a:pPr algn="ctr" fontAlgn="base">
                        <a:spcAft>
                          <a:spcPts val="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9.</a:t>
                      </a:r>
                      <a:endParaRPr lang="en-GB"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fontAlgn="base">
                        <a:spcAft>
                          <a:spcPts val="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r>
                        <a:rPr lang="en-US" sz="1800" i="1" dirty="0">
                          <a:effectLst/>
                          <a:latin typeface="Calibri" panose="020F0502020204030204" pitchFamily="34" charset="0"/>
                          <a:ea typeface="Times New Roman" panose="02020603050405020304" pitchFamily="18" charset="0"/>
                          <a:cs typeface="Times New Roman" panose="02020603050405020304" pitchFamily="18" charset="0"/>
                        </a:rPr>
                        <a:t>Hang in there</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meaning ‘</a:t>
                      </a:r>
                      <a:r>
                        <a:rPr lang="en-US" sz="1800" i="1" dirty="0">
                          <a:effectLst/>
                          <a:latin typeface="Calibri" panose="020F0502020204030204" pitchFamily="34" charset="0"/>
                          <a:ea typeface="Times New Roman" panose="02020603050405020304" pitchFamily="18" charset="0"/>
                          <a:cs typeface="Times New Roman" panose="02020603050405020304" pitchFamily="18" charset="0"/>
                        </a:rPr>
                        <a:t>don’t give up</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is an English </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idiom</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algn="ctr" fontAlgn="base">
                        <a:spcAft>
                          <a:spcPts val="0"/>
                        </a:spcAft>
                      </a:pPr>
                      <a:r>
                        <a:rPr lang="en-US" sz="1800" b="1" dirty="0">
                          <a:solidFill>
                            <a:srgbClr val="C00000"/>
                          </a:solidFill>
                          <a:effectLst/>
                          <a:latin typeface="Calibri "/>
                          <a:ea typeface="Times New Roman" panose="02020603050405020304" pitchFamily="18" charset="0"/>
                          <a:cs typeface="Times New Roman" panose="02020603050405020304" pitchFamily="18" charset="0"/>
                        </a:rPr>
                        <a:t>f</a:t>
                      </a:r>
                      <a:endParaRPr lang="en-GB" sz="1800" b="1" dirty="0">
                        <a:solidFill>
                          <a:srgbClr val="C00000"/>
                        </a:solidFill>
                        <a:effectLst/>
                        <a:latin typeface="Calibri "/>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extLst>
                  <a:ext uri="{0D108BD9-81ED-4DB2-BD59-A6C34878D82A}">
                    <a16:rowId xmlns:a16="http://schemas.microsoft.com/office/drawing/2014/main" val="2195069928"/>
                  </a:ext>
                </a:extLst>
              </a:tr>
              <a:tr h="0">
                <a:tc>
                  <a:txBody>
                    <a:bodyPr/>
                    <a:lstStyle/>
                    <a:p>
                      <a:pPr algn="ctr" fontAlgn="base">
                        <a:spcAft>
                          <a:spcPts val="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10.</a:t>
                      </a:r>
                      <a:endParaRPr lang="en-GB"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fontAlgn="base">
                        <a:spcAft>
                          <a:spcPts val="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Many native speakers are </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ignorant</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of how English is used worldwide.</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algn="ctr" fontAlgn="base">
                        <a:spcAft>
                          <a:spcPts val="0"/>
                        </a:spcAft>
                      </a:pPr>
                      <a:r>
                        <a:rPr lang="en-US" sz="1800" b="1" dirty="0">
                          <a:solidFill>
                            <a:srgbClr val="C00000"/>
                          </a:solidFill>
                          <a:effectLst/>
                          <a:latin typeface="Calibri "/>
                          <a:ea typeface="Times New Roman" panose="02020603050405020304" pitchFamily="18" charset="0"/>
                          <a:cs typeface="Times New Roman" panose="02020603050405020304" pitchFamily="18" charset="0"/>
                        </a:rPr>
                        <a:t>h</a:t>
                      </a:r>
                      <a:endParaRPr lang="en-GB" sz="1800" b="1" dirty="0">
                        <a:solidFill>
                          <a:srgbClr val="C00000"/>
                        </a:solidFill>
                        <a:effectLst/>
                        <a:latin typeface="Calibri "/>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extLst>
                  <a:ext uri="{0D108BD9-81ED-4DB2-BD59-A6C34878D82A}">
                    <a16:rowId xmlns:a16="http://schemas.microsoft.com/office/drawing/2014/main" val="1614682773"/>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301696240"/>
              </p:ext>
            </p:extLst>
          </p:nvPr>
        </p:nvGraphicFramePr>
        <p:xfrm>
          <a:off x="6816080" y="1628800"/>
          <a:ext cx="5112568" cy="4968556"/>
        </p:xfrm>
        <a:graphic>
          <a:graphicData uri="http://schemas.openxmlformats.org/drawingml/2006/table">
            <a:tbl>
              <a:tblPr firstRow="1" firstCol="1" bandRow="1">
                <a:tableStyleId>{2D5ABB26-0587-4C30-8999-92F81FD0307C}</a:tableStyleId>
              </a:tblPr>
              <a:tblGrid>
                <a:gridCol w="539301">
                  <a:extLst>
                    <a:ext uri="{9D8B030D-6E8A-4147-A177-3AD203B41FA5}">
                      <a16:colId xmlns:a16="http://schemas.microsoft.com/office/drawing/2014/main" val="1391772818"/>
                    </a:ext>
                  </a:extLst>
                </a:gridCol>
                <a:gridCol w="4573267">
                  <a:extLst>
                    <a:ext uri="{9D8B030D-6E8A-4147-A177-3AD203B41FA5}">
                      <a16:colId xmlns:a16="http://schemas.microsoft.com/office/drawing/2014/main" val="2193816126"/>
                    </a:ext>
                  </a:extLst>
                </a:gridCol>
              </a:tblGrid>
              <a:tr h="584536">
                <a:tc>
                  <a:txBody>
                    <a:bodyPr/>
                    <a:lstStyle/>
                    <a:p>
                      <a:pPr algn="ctr" fontAlgn="base">
                        <a:spcAft>
                          <a:spcPts val="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a</a:t>
                      </a:r>
                      <a:endParaRPr lang="en-GB"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FEB"/>
                    </a:solidFill>
                  </a:tcPr>
                </a:tc>
                <a:tc>
                  <a:txBody>
                    <a:bodyPr/>
                    <a:lstStyle/>
                    <a:p>
                      <a:pPr fontAlgn="base">
                        <a:spcAft>
                          <a:spcPts val="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Non-permanent, only existing for a fixed or short period of time.</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299893881"/>
                  </a:ext>
                </a:extLst>
              </a:tr>
              <a:tr h="292268">
                <a:tc>
                  <a:txBody>
                    <a:bodyPr/>
                    <a:lstStyle/>
                    <a:p>
                      <a:pPr algn="ctr" fontAlgn="base">
                        <a:spcAft>
                          <a:spcPts val="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b</a:t>
                      </a:r>
                      <a:endParaRPr lang="en-GB"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FEB"/>
                    </a:solidFill>
                  </a:tcPr>
                </a:tc>
                <a:tc>
                  <a:txBody>
                    <a:bodyPr/>
                    <a:lstStyle/>
                    <a:p>
                      <a:pPr fontAlgn="base">
                        <a:spcAft>
                          <a:spcPts val="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enter and take over something by force.</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1242185395"/>
                  </a:ext>
                </a:extLst>
              </a:tr>
              <a:tr h="584536">
                <a:tc>
                  <a:txBody>
                    <a:bodyPr/>
                    <a:lstStyle/>
                    <a:p>
                      <a:pPr algn="ctr" fontAlgn="base">
                        <a:spcAft>
                          <a:spcPts val="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c</a:t>
                      </a:r>
                      <a:endParaRPr lang="en-GB"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FEB"/>
                    </a:solidFill>
                  </a:tcPr>
                </a:tc>
                <a:tc>
                  <a:txBody>
                    <a:bodyPr/>
                    <a:lstStyle/>
                    <a:p>
                      <a:pPr fontAlgn="base">
                        <a:spcAft>
                          <a:spcPts val="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process whereby cities grow and people increasingly move to them. </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1731797881"/>
                  </a:ext>
                </a:extLst>
              </a:tr>
              <a:tr h="292268">
                <a:tc>
                  <a:txBody>
                    <a:bodyPr/>
                    <a:lstStyle/>
                    <a:p>
                      <a:pPr algn="ctr" fontAlgn="base">
                        <a:spcAft>
                          <a:spcPts val="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d</a:t>
                      </a:r>
                      <a:endParaRPr lang="en-GB"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FEB"/>
                    </a:solidFill>
                  </a:tcPr>
                </a:tc>
                <a:tc>
                  <a:txBody>
                    <a:bodyPr/>
                    <a:lstStyle/>
                    <a:p>
                      <a:pPr fontAlgn="base">
                        <a:spcAft>
                          <a:spcPts val="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To increase in size, number or importance.</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1407570"/>
                  </a:ext>
                </a:extLst>
              </a:tr>
              <a:tr h="584536">
                <a:tc>
                  <a:txBody>
                    <a:bodyPr/>
                    <a:lstStyle/>
                    <a:p>
                      <a:pPr algn="ctr" fontAlgn="base">
                        <a:spcAft>
                          <a:spcPts val="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e</a:t>
                      </a:r>
                      <a:endParaRPr lang="en-GB"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FEB"/>
                    </a:solidFill>
                  </a:tcPr>
                </a:tc>
                <a:tc>
                  <a:txBody>
                    <a:bodyPr/>
                    <a:lstStyle/>
                    <a:p>
                      <a:pPr fontAlgn="base">
                        <a:spcAft>
                          <a:spcPts val="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Existing or happening in many places/ among many people. </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2872671594"/>
                  </a:ext>
                </a:extLst>
              </a:tr>
              <a:tr h="584536">
                <a:tc>
                  <a:txBody>
                    <a:bodyPr/>
                    <a:lstStyle/>
                    <a:p>
                      <a:pPr algn="ctr" fontAlgn="base">
                        <a:spcAft>
                          <a:spcPts val="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f</a:t>
                      </a:r>
                      <a:endParaRPr lang="en-GB"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FEB"/>
                    </a:solidFill>
                  </a:tcPr>
                </a:tc>
                <a:tc>
                  <a:txBody>
                    <a:bodyPr/>
                    <a:lstStyle/>
                    <a:p>
                      <a:pPr fontAlgn="base">
                        <a:spcAft>
                          <a:spcPts val="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 expression where the meaning is not related to the meaning of the individual words.</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3870656838"/>
                  </a:ext>
                </a:extLst>
              </a:tr>
              <a:tr h="292268">
                <a:tc>
                  <a:txBody>
                    <a:bodyPr/>
                    <a:lstStyle/>
                    <a:p>
                      <a:pPr algn="ctr" fontAlgn="base">
                        <a:spcAft>
                          <a:spcPts val="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g</a:t>
                      </a:r>
                      <a:endParaRPr lang="en-GB"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FEB"/>
                    </a:solidFill>
                  </a:tcPr>
                </a:tc>
                <a:tc>
                  <a:txBody>
                    <a:bodyPr/>
                    <a:lstStyle/>
                    <a:p>
                      <a:pPr fontAlgn="base">
                        <a:spcAft>
                          <a:spcPts val="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Informal language used by particular groups.</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922005315"/>
                  </a:ext>
                </a:extLst>
              </a:tr>
              <a:tr h="584536">
                <a:tc>
                  <a:txBody>
                    <a:bodyPr/>
                    <a:lstStyle/>
                    <a:p>
                      <a:pPr algn="ctr" fontAlgn="base">
                        <a:spcAft>
                          <a:spcPts val="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h</a:t>
                      </a:r>
                      <a:endParaRPr lang="en-GB"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FEB"/>
                    </a:solidFill>
                  </a:tcPr>
                </a:tc>
                <a:tc>
                  <a:txBody>
                    <a:bodyPr/>
                    <a:lstStyle/>
                    <a:p>
                      <a:pPr fontAlgn="base">
                        <a:spcAft>
                          <a:spcPts val="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Lacking in knowledge or understanding about something.</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135745598"/>
                  </a:ext>
                </a:extLst>
              </a:tr>
              <a:tr h="584536">
                <a:tc>
                  <a:txBody>
                    <a:bodyPr/>
                    <a:lstStyle/>
                    <a:p>
                      <a:pPr algn="ctr" fontAlgn="base">
                        <a:spcAft>
                          <a:spcPts val="0"/>
                        </a:spcAft>
                      </a:pPr>
                      <a:r>
                        <a:rPr lang="en-US" sz="1800" b="1" dirty="0" err="1">
                          <a:effectLst/>
                          <a:latin typeface="Calibri" panose="020F0502020204030204" pitchFamily="34" charset="0"/>
                          <a:ea typeface="Times New Roman" panose="02020603050405020304" pitchFamily="18" charset="0"/>
                          <a:cs typeface="Times New Roman" panose="02020603050405020304" pitchFamily="18" charset="0"/>
                        </a:rPr>
                        <a:t>i</a:t>
                      </a:r>
                      <a:endParaRPr lang="en-GB"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FEB"/>
                    </a:solidFill>
                  </a:tcPr>
                </a:tc>
                <a:tc>
                  <a:txBody>
                    <a:bodyPr/>
                    <a:lstStyle/>
                    <a:p>
                      <a:pPr fontAlgn="base">
                        <a:spcAft>
                          <a:spcPts val="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No longer popular or not as good as something more modern.</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2624341325"/>
                  </a:ext>
                </a:extLst>
              </a:tr>
              <a:tr h="584536">
                <a:tc>
                  <a:txBody>
                    <a:bodyPr/>
                    <a:lstStyle/>
                    <a:p>
                      <a:pPr algn="ctr" fontAlgn="base">
                        <a:spcAft>
                          <a:spcPts val="0"/>
                        </a:spcAft>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j</a:t>
                      </a:r>
                      <a:endParaRPr lang="en-GB"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FEB"/>
                    </a:solidFill>
                  </a:tcPr>
                </a:tc>
                <a:tc>
                  <a:txBody>
                    <a:bodyPr/>
                    <a:lstStyle/>
                    <a:p>
                      <a:pPr fontAlgn="base">
                        <a:spcAft>
                          <a:spcPts val="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Become bad or rotten, often caused by inappropriate treatment or lack of care.</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2884631948"/>
                  </a:ext>
                </a:extLst>
              </a:tr>
            </a:tbl>
          </a:graphicData>
        </a:graphic>
      </p:graphicFrame>
      <p:sp>
        <p:nvSpPr>
          <p:cNvPr id="13" name="Rectangle 12"/>
          <p:cNvSpPr/>
          <p:nvPr/>
        </p:nvSpPr>
        <p:spPr>
          <a:xfrm>
            <a:off x="5948712" y="1733379"/>
            <a:ext cx="458233" cy="288032"/>
          </a:xfrm>
          <a:prstGeom prst="rect">
            <a:avLst/>
          </a:prstGeom>
          <a:solidFill>
            <a:srgbClr val="FFF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5886251" y="2219778"/>
            <a:ext cx="458233" cy="201110"/>
          </a:xfrm>
          <a:prstGeom prst="rect">
            <a:avLst/>
          </a:prstGeom>
          <a:solidFill>
            <a:srgbClr val="FFF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5940738" y="2529411"/>
            <a:ext cx="458233" cy="187334"/>
          </a:xfrm>
          <a:prstGeom prst="rect">
            <a:avLst/>
          </a:prstGeom>
          <a:solidFill>
            <a:srgbClr val="FFF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5978934" y="2887015"/>
            <a:ext cx="458233" cy="288032"/>
          </a:xfrm>
          <a:prstGeom prst="rect">
            <a:avLst/>
          </a:prstGeom>
          <a:solidFill>
            <a:srgbClr val="FFF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5965863" y="3434873"/>
            <a:ext cx="458233" cy="288032"/>
          </a:xfrm>
          <a:prstGeom prst="rect">
            <a:avLst/>
          </a:prstGeom>
          <a:solidFill>
            <a:srgbClr val="FFF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5948712" y="3916879"/>
            <a:ext cx="458233" cy="288032"/>
          </a:xfrm>
          <a:prstGeom prst="rect">
            <a:avLst/>
          </a:prstGeom>
          <a:solidFill>
            <a:srgbClr val="FFF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5940797" y="4515283"/>
            <a:ext cx="458233" cy="288032"/>
          </a:xfrm>
          <a:prstGeom prst="rect">
            <a:avLst/>
          </a:prstGeom>
          <a:solidFill>
            <a:srgbClr val="FFF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5886251" y="5058234"/>
            <a:ext cx="458233" cy="288032"/>
          </a:xfrm>
          <a:prstGeom prst="rect">
            <a:avLst/>
          </a:prstGeom>
          <a:solidFill>
            <a:srgbClr val="FFF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5923265" y="5618012"/>
            <a:ext cx="458233" cy="288032"/>
          </a:xfrm>
          <a:prstGeom prst="rect">
            <a:avLst/>
          </a:prstGeom>
          <a:solidFill>
            <a:srgbClr val="FFF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p:cNvSpPr/>
          <p:nvPr/>
        </p:nvSpPr>
        <p:spPr>
          <a:xfrm>
            <a:off x="5950928" y="6201901"/>
            <a:ext cx="458233" cy="288032"/>
          </a:xfrm>
          <a:prstGeom prst="rect">
            <a:avLst/>
          </a:prstGeom>
          <a:solidFill>
            <a:srgbClr val="FFF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Content Placeholder 2">
            <a:extLst>
              <a:ext uri="{FF2B5EF4-FFF2-40B4-BE49-F238E27FC236}">
                <a16:creationId xmlns:a16="http://schemas.microsoft.com/office/drawing/2014/main" id="{609F4613-32D3-DC85-62E8-EB8A4109F485}"/>
              </a:ext>
            </a:extLst>
          </p:cNvPr>
          <p:cNvSpPr txBox="1">
            <a:spLocks/>
          </p:cNvSpPr>
          <p:nvPr/>
        </p:nvSpPr>
        <p:spPr>
          <a:xfrm>
            <a:off x="338808" y="1084599"/>
            <a:ext cx="10945216" cy="543493"/>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Check your answers to the homework task.</a:t>
            </a:r>
          </a:p>
          <a:p>
            <a:pPr marL="0" indent="0">
              <a:buFont typeface="Arial" panose="020B0604020202020204" pitchFamily="34" charset="0"/>
              <a:buNone/>
            </a:pPr>
            <a:endParaRPr lang="en-US" sz="2000" dirty="0"/>
          </a:p>
        </p:txBody>
      </p:sp>
      <p:pic>
        <p:nvPicPr>
          <p:cNvPr id="2" name="Picture 6" descr="Book Generic Mixed icon">
            <a:extLst>
              <a:ext uri="{FF2B5EF4-FFF2-40B4-BE49-F238E27FC236}">
                <a16:creationId xmlns:a16="http://schemas.microsoft.com/office/drawing/2014/main" id="{65D1231F-BEE9-4590-B38D-AE324046A3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11833" y="419598"/>
            <a:ext cx="988823" cy="988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448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1" grpId="0" animBg="1"/>
      <p:bldP spid="12" grpId="0" animBg="1"/>
      <p:bldP spid="14" grpId="0" animBg="1"/>
      <p:bldP spid="15" grpId="0" animBg="1"/>
      <p:bldP spid="16" grpId="0" animBg="1"/>
      <p:bldP spid="17" grpId="0" animBg="1"/>
      <p:bldP spid="18" grpId="0" animBg="1"/>
      <p:bldP spid="19" grpId="0" animBg="1"/>
      <p:bldP spid="20"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D13BD3B2ACE4B479C7E961D71E27E68" ma:contentTypeVersion="15" ma:contentTypeDescription="Create a new document." ma:contentTypeScope="" ma:versionID="57a7795ead69e6f791f785f450be5d25">
  <xsd:schema xmlns:xsd="http://www.w3.org/2001/XMLSchema" xmlns:xs="http://www.w3.org/2001/XMLSchema" xmlns:p="http://schemas.microsoft.com/office/2006/metadata/properties" xmlns:ns2="545d15f7-6577-4bc9-aa88-89ac4a3e5607" xmlns:ns3="71566fe0-4e9e-429a-8fc8-bbed13cddc77" targetNamespace="http://schemas.microsoft.com/office/2006/metadata/properties" ma:root="true" ma:fieldsID="03c455c7de12fa85667f8cc6dd90db66" ns2:_="" ns3:_="">
    <xsd:import namespace="545d15f7-6577-4bc9-aa88-89ac4a3e5607"/>
    <xsd:import namespace="71566fe0-4e9e-429a-8fc8-bbed13cddc77"/>
    <xsd:element name="properties">
      <xsd:complexType>
        <xsd:sequence>
          <xsd:element name="documentManagement">
            <xsd:complexType>
              <xsd:all>
                <xsd:element ref="ns2:MediaServiceMetadata" minOccurs="0"/>
                <xsd:element ref="ns2:MediaServiceFastMetadata" minOccurs="0"/>
                <xsd:element ref="ns2:MediaLengthInSeconds"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45d15f7-6577-4bc9-aa88-89ac4a3e560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Length (seconds)" ma:internalName="MediaLengthInSeconds" ma:readOnly="true">
      <xsd:simpleType>
        <xsd:restriction base="dms:Unknown"/>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5b41eaff-6be1-43e3-aa28-e44eb035eb3c"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1566fe0-4e9e-429a-8fc8-bbed13cddc7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7187714-89cd-4f3c-bca0-aa506d32a13e}" ma:internalName="TaxCatchAll" ma:showField="CatchAllData" ma:web="71566fe0-4e9e-429a-8fc8-bbed13cddc7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LengthInSeconds xmlns="545d15f7-6577-4bc9-aa88-89ac4a3e5607" xsi:nil="true"/>
    <lcf76f155ced4ddcb4097134ff3c332f xmlns="545d15f7-6577-4bc9-aa88-89ac4a3e5607">
      <Terms xmlns="http://schemas.microsoft.com/office/infopath/2007/PartnerControls"/>
    </lcf76f155ced4ddcb4097134ff3c332f>
    <TaxCatchAll xmlns="71566fe0-4e9e-429a-8fc8-bbed13cddc77" xsi:nil="true"/>
    <SharedWithUsers xmlns="71566fe0-4e9e-429a-8fc8-bbed13cddc77">
      <UserInfo>
        <DisplayName/>
        <AccountId xsi:nil="true"/>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FC8B0C-FA04-4E14-AFFF-4E614F2B57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45d15f7-6577-4bc9-aa88-89ac4a3e5607"/>
    <ds:schemaRef ds:uri="71566fe0-4e9e-429a-8fc8-bbed13cddc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41187D4-867B-4BCC-9BAC-3FB608B710DB}">
  <ds:schemaRefs>
    <ds:schemaRef ds:uri="http://schemas.openxmlformats.org/package/2006/metadata/core-properties"/>
    <ds:schemaRef ds:uri="http://purl.org/dc/terms/"/>
    <ds:schemaRef ds:uri="b4633975-2ae0-4980-b3dc-2c3583686570"/>
    <ds:schemaRef ds:uri="http://purl.org/dc/elements/1.1/"/>
    <ds:schemaRef ds:uri="http://schemas.microsoft.com/office/2006/documentManagement/types"/>
    <ds:schemaRef ds:uri="http://schemas.microsoft.com/office/2006/metadata/properties"/>
    <ds:schemaRef ds:uri="http://purl.org/dc/dcmitype/"/>
    <ds:schemaRef ds:uri="http://schemas.microsoft.com/office/infopath/2007/PartnerControls"/>
    <ds:schemaRef ds:uri="c98cd21c-babb-4b51-9f32-e929c9312283"/>
    <ds:schemaRef ds:uri="http://www.w3.org/XML/1998/namespace"/>
    <ds:schemaRef ds:uri="545d15f7-6577-4bc9-aa88-89ac4a3e5607"/>
    <ds:schemaRef ds:uri="71566fe0-4e9e-429a-8fc8-bbed13cddc77"/>
  </ds:schemaRefs>
</ds:datastoreItem>
</file>

<file path=customXml/itemProps3.xml><?xml version="1.0" encoding="utf-8"?>
<ds:datastoreItem xmlns:ds="http://schemas.openxmlformats.org/officeDocument/2006/customXml" ds:itemID="{1AFD932A-F324-46EC-A471-CB011E9024D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7548</TotalTime>
  <Words>3793</Words>
  <Application>Microsoft Office PowerPoint</Application>
  <PresentationFormat>Widescreen</PresentationFormat>
  <Paragraphs>597</Paragraphs>
  <Slides>40</Slides>
  <Notes>0</Notes>
  <HiddenSlides>0</HiddenSlides>
  <MMClips>2</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40</vt:i4>
      </vt:variant>
    </vt:vector>
  </HeadingPairs>
  <TitlesOfParts>
    <vt:vector size="52" baseType="lpstr">
      <vt:lpstr>Calibri </vt:lpstr>
      <vt:lpstr>SimSun</vt:lpstr>
      <vt:lpstr>Arial</vt:lpstr>
      <vt:lpstr>Calibri</vt:lpstr>
      <vt:lpstr>Calibri Light</vt:lpstr>
      <vt:lpstr>Courier New</vt:lpstr>
      <vt:lpstr>Ink Free</vt:lpstr>
      <vt:lpstr>Symbol</vt:lpstr>
      <vt:lpstr>Times New Roman</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Week 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Week 6</vt:lpstr>
      <vt:lpstr>PowerPoint Presentation</vt:lpstr>
    </vt:vector>
  </TitlesOfParts>
  <Company>The University of Nottingham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Shayna Kozuch</dc:creator>
  <cp:lastModifiedBy>Michaela Seserman</cp:lastModifiedBy>
  <cp:revision>1356</cp:revision>
  <cp:lastPrinted>2015-02-25T05:39:47Z</cp:lastPrinted>
  <dcterms:created xsi:type="dcterms:W3CDTF">2011-01-19T07:34:59Z</dcterms:created>
  <dcterms:modified xsi:type="dcterms:W3CDTF">2024-10-29T01:54:25Z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0x010100CD13BD3B2ACE4B479C7E961D71E27E68</vt:lpwstr>
  </property>
  <property fmtid="{D5CDD505-2E9C-101B-9397-08002B2CF9AE}" pid="3" name="Order">
    <vt:r8>11700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_SourceUrl">
    <vt:lpwstr/>
  </property>
  <property fmtid="{D5CDD505-2E9C-101B-9397-08002B2CF9AE}" pid="8" name="_SharedFileIndex">
    <vt:lpwstr/>
  </property>
  <property fmtid="{D5CDD505-2E9C-101B-9397-08002B2CF9AE}" pid="9" name="ComplianceAssetId">
    <vt:lpwstr/>
  </property>
  <property fmtid="{D5CDD505-2E9C-101B-9397-08002B2CF9AE}" pid="10" name="TemplateUrl">
    <vt:lpwstr/>
  </property>
  <property fmtid="{D5CDD505-2E9C-101B-9397-08002B2CF9AE}" pid="11" name="TriggerFlowInfo">
    <vt:lpwstr/>
  </property>
</Properties>
</file>